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97" r:id="rId18"/>
    <p:sldId id="274" r:id="rId19"/>
    <p:sldId id="275" r:id="rId20"/>
    <p:sldId id="276" r:id="rId21"/>
    <p:sldId id="277" r:id="rId22"/>
    <p:sldId id="278" r:id="rId23"/>
    <p:sldId id="279" r:id="rId24"/>
    <p:sldId id="291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300" r:id="rId42"/>
    <p:sldId id="298" r:id="rId43"/>
    <p:sldId id="302" r:id="rId44"/>
    <p:sldId id="303" r:id="rId45"/>
    <p:sldId id="304" r:id="rId46"/>
    <p:sldId id="305" r:id="rId47"/>
    <p:sldId id="306" r:id="rId48"/>
    <p:sldId id="307" r:id="rId49"/>
    <p:sldId id="30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42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5F103-BF23-4278-93E0-910FC3E3CCC9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B9DD2-EBF0-4352-A546-62FD34D5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8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0198-2E09-4CA6-AC0E-498BD7686508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0412-C7F1-4A84-9376-3776D44BA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19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0198-2E09-4CA6-AC0E-498BD7686508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0412-C7F1-4A84-9376-3776D44BA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013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0198-2E09-4CA6-AC0E-498BD7686508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0412-C7F1-4A84-9376-3776D44BA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45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0198-2E09-4CA6-AC0E-498BD7686508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0412-C7F1-4A84-9376-3776D44BA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48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0198-2E09-4CA6-AC0E-498BD7686508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0412-C7F1-4A84-9376-3776D44BA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40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0198-2E09-4CA6-AC0E-498BD7686508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0412-C7F1-4A84-9376-3776D44BA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05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0198-2E09-4CA6-AC0E-498BD7686508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0412-C7F1-4A84-9376-3776D44BA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78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0198-2E09-4CA6-AC0E-498BD7686508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0412-C7F1-4A84-9376-3776D44BA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017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0198-2E09-4CA6-AC0E-498BD7686508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0412-C7F1-4A84-9376-3776D44BA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48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0198-2E09-4CA6-AC0E-498BD7686508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0412-C7F1-4A84-9376-3776D44BA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47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0198-2E09-4CA6-AC0E-498BD7686508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0412-C7F1-4A84-9376-3776D44BA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20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00198-2E09-4CA6-AC0E-498BD7686508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60412-C7F1-4A84-9376-3776D44BA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87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470025"/>
          </a:xfrm>
        </p:spPr>
        <p:txBody>
          <a:bodyPr/>
          <a:lstStyle/>
          <a:p>
            <a:r>
              <a:rPr lang="en-US" dirty="0" smtClean="0"/>
              <a:t>EASTER IN SCOTLAND</a:t>
            </a:r>
            <a:br>
              <a:rPr lang="en-US" dirty="0" smtClean="0"/>
            </a:br>
            <a:r>
              <a:rPr lang="en-US" dirty="0" smtClean="0"/>
              <a:t>1971-2021</a:t>
            </a:r>
            <a:endParaRPr lang="en-GB" dirty="0"/>
          </a:p>
        </p:txBody>
      </p:sp>
      <p:pic>
        <p:nvPicPr>
          <p:cNvPr id="1028" name="Picture 4" descr="C:\Users\stodd\AppData\Local\Microsoft\Windows\INetCache\IE\ROHNCZQV\international-242387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87" y="327638"/>
            <a:ext cx="1688185" cy="9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stodd\AppData\Local\Microsoft\Windows\INetCache\IE\ROHNCZQV\international-2423877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" y="260648"/>
            <a:ext cx="1755685" cy="98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todd\Desktop\Plockton slideshow\Iconic views\2014 Glencanis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5987964" cy="449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15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372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Easter activities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372" y="6926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Fun and </a:t>
            </a:r>
            <a:r>
              <a:rPr lang="en-US" b="1" dirty="0">
                <a:latin typeface="Bradley Hand ITC" panose="03070402050302030203" pitchFamily="66" charset="0"/>
              </a:rPr>
              <a:t>g</a:t>
            </a:r>
            <a:r>
              <a:rPr lang="en-US" b="1" dirty="0" smtClean="0">
                <a:latin typeface="Bradley Hand ITC" panose="03070402050302030203" pitchFamily="66" charset="0"/>
              </a:rPr>
              <a:t>ames in the snow</a:t>
            </a:r>
          </a:p>
        </p:txBody>
      </p:sp>
      <p:pic>
        <p:nvPicPr>
          <p:cNvPr id="3074" name="Picture 2" descr="C:\Users\stodd\Desktop\Plockton slideshow\Easter traditions\1983 Glissading (from Bidean nam Bean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5" y="1268760"/>
            <a:ext cx="2690004" cy="403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odd\Desktop\Plockton slideshow\Easter traditions\2016 liz glissading on Garsbhein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68760"/>
            <a:ext cx="5382108" cy="403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733256"/>
            <a:ext cx="846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Glissading on </a:t>
            </a:r>
            <a:r>
              <a:rPr lang="en-US" b="1" dirty="0" err="1" smtClean="0">
                <a:latin typeface="Bradley Hand ITC" panose="03070402050302030203" pitchFamily="66" charset="0"/>
              </a:rPr>
              <a:t>Bidean</a:t>
            </a:r>
            <a:r>
              <a:rPr lang="en-US" b="1" dirty="0" smtClean="0">
                <a:latin typeface="Bradley Hand ITC" panose="03070402050302030203" pitchFamily="66" charset="0"/>
              </a:rPr>
              <a:t> </a:t>
            </a:r>
            <a:r>
              <a:rPr lang="en-US" b="1" dirty="0" err="1" smtClean="0">
                <a:latin typeface="Bradley Hand ITC" panose="03070402050302030203" pitchFamily="66" charset="0"/>
              </a:rPr>
              <a:t>nam</a:t>
            </a:r>
            <a:r>
              <a:rPr lang="en-US" b="1" dirty="0" smtClean="0">
                <a:latin typeface="Bradley Hand ITC" panose="03070402050302030203" pitchFamily="66" charset="0"/>
              </a:rPr>
              <a:t> Bean (1983) and Liz glissading on Gars </a:t>
            </a:r>
            <a:r>
              <a:rPr lang="en-US" b="1" dirty="0" err="1" smtClean="0">
                <a:latin typeface="Bradley Hand ITC" panose="03070402050302030203" pitchFamily="66" charset="0"/>
              </a:rPr>
              <a:t>Bheinn</a:t>
            </a:r>
            <a:r>
              <a:rPr lang="en-US" b="1" dirty="0" smtClean="0">
                <a:latin typeface="Bradley Hand ITC" panose="03070402050302030203" pitchFamily="66" charset="0"/>
              </a:rPr>
              <a:t> (2016)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Easter activities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950" y="651967"/>
            <a:ext cx="47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Fun and </a:t>
            </a:r>
            <a:r>
              <a:rPr lang="en-US" b="1" dirty="0">
                <a:latin typeface="Bradley Hand ITC" panose="03070402050302030203" pitchFamily="66" charset="0"/>
              </a:rPr>
              <a:t>g</a:t>
            </a:r>
            <a:r>
              <a:rPr lang="en-US" b="1" dirty="0" smtClean="0">
                <a:latin typeface="Bradley Hand ITC" panose="03070402050302030203" pitchFamily="66" charset="0"/>
              </a:rPr>
              <a:t>ames - rivers and bridges</a:t>
            </a:r>
          </a:p>
        </p:txBody>
      </p:sp>
      <p:pic>
        <p:nvPicPr>
          <p:cNvPr id="2050" name="Picture 2" descr="C:\Users\stodd\Desktop\Plockton slideshow\Easter traditions\1992 Betsy on brid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0" y="1062028"/>
            <a:ext cx="3165343" cy="47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odd\Desktop\Plockton slideshow\Easter traditions\2007 Camasunary river crossing (before GT fell in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91" y="3212976"/>
            <a:ext cx="4723555" cy="35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odd\Desktop\Plockton slideshow\Easter traditions\Dodgy bridges 1 2009 Ste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13" y="202506"/>
            <a:ext cx="3888433" cy="29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8963" y="6002702"/>
            <a:ext cx="3430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Bradley Hand ITC" panose="03070402050302030203" pitchFamily="66" charset="0"/>
              </a:rPr>
              <a:t>Above: Betsy –Falls of </a:t>
            </a:r>
            <a:r>
              <a:rPr lang="en-US" sz="1400" b="1" dirty="0" err="1" smtClean="0">
                <a:latin typeface="Bradley Hand ITC" panose="03070402050302030203" pitchFamily="66" charset="0"/>
              </a:rPr>
              <a:t>Glomach</a:t>
            </a:r>
            <a:r>
              <a:rPr lang="en-US" sz="1400" b="1" dirty="0" smtClean="0">
                <a:latin typeface="Bradley Hand ITC" panose="03070402050302030203" pitchFamily="66" charset="0"/>
              </a:rPr>
              <a:t> (1992)</a:t>
            </a:r>
          </a:p>
          <a:p>
            <a:r>
              <a:rPr lang="en-US" sz="1400" b="1" dirty="0" smtClean="0">
                <a:latin typeface="Bradley Hand ITC" panose="03070402050302030203" pitchFamily="66" charset="0"/>
              </a:rPr>
              <a:t>Top </a:t>
            </a:r>
            <a:r>
              <a:rPr lang="en-US" sz="1400" b="1" dirty="0" err="1" smtClean="0">
                <a:latin typeface="Bradley Hand ITC" panose="03070402050302030203" pitchFamily="66" charset="0"/>
              </a:rPr>
              <a:t>right:Gordon</a:t>
            </a:r>
            <a:r>
              <a:rPr lang="en-US" sz="1400" b="1" dirty="0" smtClean="0">
                <a:latin typeface="Bradley Hand ITC" panose="03070402050302030203" pitchFamily="66" charset="0"/>
              </a:rPr>
              <a:t> C on </a:t>
            </a:r>
            <a:r>
              <a:rPr lang="en-US" sz="1400" b="1" dirty="0" err="1" smtClean="0">
                <a:latin typeface="Bradley Hand ITC" panose="03070402050302030203" pitchFamily="66" charset="0"/>
              </a:rPr>
              <a:t>Steall</a:t>
            </a:r>
            <a:r>
              <a:rPr lang="en-US" sz="1400" b="1" dirty="0" smtClean="0">
                <a:latin typeface="Bradley Hand ITC" panose="03070402050302030203" pitchFamily="66" charset="0"/>
              </a:rPr>
              <a:t> Bridge(2009)</a:t>
            </a:r>
          </a:p>
          <a:p>
            <a:r>
              <a:rPr lang="en-US" sz="1400" b="1" dirty="0" smtClean="0">
                <a:latin typeface="Bradley Hand ITC" panose="03070402050302030203" pitchFamily="66" charset="0"/>
              </a:rPr>
              <a:t>Bottom right: </a:t>
            </a:r>
            <a:r>
              <a:rPr lang="en-US" sz="1400" b="1" dirty="0" err="1" smtClean="0">
                <a:latin typeface="Bradley Hand ITC" panose="03070402050302030203" pitchFamily="66" charset="0"/>
              </a:rPr>
              <a:t>Camasunary</a:t>
            </a:r>
            <a:r>
              <a:rPr lang="en-US" sz="1400" b="1" dirty="0" smtClean="0">
                <a:latin typeface="Bradley Hand ITC" panose="03070402050302030203" pitchFamily="66" charset="0"/>
              </a:rPr>
              <a:t>, Skye (2007)</a:t>
            </a:r>
            <a:endParaRPr lang="en-GB" sz="14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58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Easter activities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950" y="651967"/>
            <a:ext cx="47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“</a:t>
            </a:r>
            <a:r>
              <a:rPr lang="en-US" b="1" dirty="0">
                <a:latin typeface="Bradley Hand ITC" panose="03070402050302030203" pitchFamily="66" charset="0"/>
              </a:rPr>
              <a:t>I</a:t>
            </a:r>
            <a:r>
              <a:rPr lang="en-US" b="1" dirty="0" smtClean="0">
                <a:latin typeface="Bradley Hand ITC" panose="03070402050302030203" pitchFamily="66" charset="0"/>
              </a:rPr>
              <a:t>s this the right way?”</a:t>
            </a:r>
          </a:p>
        </p:txBody>
      </p:sp>
      <p:pic>
        <p:nvPicPr>
          <p:cNvPr id="3074" name="Picture 2" descr="C:\Users\stodd\Desktop\Plockton slideshow\Easter traditions\Pam in Scotl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456384" cy="259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odd\Desktop\Plockton slideshow\Iconic views\2007 Bad Step, Sky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486" y="300469"/>
            <a:ext cx="4379304" cy="328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02342" y="4149080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Top left – Pam negotiates a tricky ledge</a:t>
            </a:r>
          </a:p>
          <a:p>
            <a:endParaRPr lang="en-US" b="1" dirty="0" smtClean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Above – the bad step at </a:t>
            </a:r>
            <a:r>
              <a:rPr lang="en-US" b="1" dirty="0" err="1" smtClean="0">
                <a:latin typeface="Bradley Hand ITC" panose="03070402050302030203" pitchFamily="66" charset="0"/>
              </a:rPr>
              <a:t>Coruisk</a:t>
            </a:r>
            <a:r>
              <a:rPr lang="en-US" b="1" dirty="0" smtClean="0">
                <a:latin typeface="Bradley Hand ITC" panose="03070402050302030203" pitchFamily="66" charset="0"/>
              </a:rPr>
              <a:t> (2007)</a:t>
            </a:r>
          </a:p>
          <a:p>
            <a:endParaRPr lang="en-US" b="1" dirty="0" smtClean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Left – Bob is faced with a tricky decision (</a:t>
            </a:r>
            <a:r>
              <a:rPr lang="en-US" b="1" dirty="0" err="1" smtClean="0">
                <a:latin typeface="Bradley Hand ITC" panose="03070402050302030203" pitchFamily="66" charset="0"/>
              </a:rPr>
              <a:t>Ledgowan</a:t>
            </a:r>
            <a:r>
              <a:rPr lang="en-US" b="1" dirty="0" smtClean="0">
                <a:latin typeface="Bradley Hand ITC" panose="03070402050302030203" pitchFamily="66" charset="0"/>
              </a:rPr>
              <a:t>, 2018)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pic>
        <p:nvPicPr>
          <p:cNvPr id="3076" name="Picture 4" descr="C:\Users\stodd\Desktop\Plockton slideshow\Easter traditions\2018. Bob is confused about the way hom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34" y="3717032"/>
            <a:ext cx="3960440" cy="29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9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Easter activities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950" y="627421"/>
            <a:ext cx="47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Pursuing other interests</a:t>
            </a:r>
          </a:p>
        </p:txBody>
      </p:sp>
      <p:pic>
        <p:nvPicPr>
          <p:cNvPr id="4098" name="Picture 2" descr="C:\Users\stodd\Desktop\Plockton slideshow\Easter traditions\2016 Ardnamurchan Distillery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71" y="197198"/>
            <a:ext cx="4096393" cy="23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odd\Desktop\Plockton slideshow\Easter traditions\2016 Phil collecting another t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0" y="996753"/>
            <a:ext cx="3169517" cy="237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todd\Desktop\Plockton slideshow\Easter traditions\2026 Iron Age shelter where HMS Hood was hidden in WW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1" y="3606068"/>
            <a:ext cx="4129886" cy="30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todd\Desktop\Plockton slideshow\Easter traditions\2016 pooh stick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68109" y="3756749"/>
            <a:ext cx="3329591" cy="25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2501419"/>
            <a:ext cx="5418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dley Hand ITC" panose="03070402050302030203" pitchFamily="66" charset="0"/>
              </a:rPr>
              <a:t>	</a:t>
            </a:r>
            <a:r>
              <a:rPr lang="en-US" dirty="0" smtClean="0">
                <a:latin typeface="Bradley Hand ITC" panose="03070402050302030203" pitchFamily="66" charset="0"/>
              </a:rPr>
              <a:t>Above: just one of the many distillery trips 	(this one is </a:t>
            </a:r>
            <a:r>
              <a:rPr lang="en-US" dirty="0" err="1" smtClean="0">
                <a:latin typeface="Bradley Hand ITC" panose="03070402050302030203" pitchFamily="66" charset="0"/>
              </a:rPr>
              <a:t>Ardnamurchan</a:t>
            </a:r>
            <a:r>
              <a:rPr lang="en-US" dirty="0" smtClean="0">
                <a:latin typeface="Bradley Hand ITC" panose="03070402050302030203" pitchFamily="66" charset="0"/>
              </a:rPr>
              <a:t>) </a:t>
            </a:r>
          </a:p>
          <a:p>
            <a:r>
              <a:rPr lang="en-US" dirty="0" smtClean="0">
                <a:latin typeface="Bradley Hand ITC" panose="03070402050302030203" pitchFamily="66" charset="0"/>
              </a:rPr>
              <a:t>  Top left: </a:t>
            </a:r>
            <a:r>
              <a:rPr lang="en-US" dirty="0" err="1" smtClean="0">
                <a:latin typeface="Bradley Hand ITC" panose="03070402050302030203" pitchFamily="66" charset="0"/>
              </a:rPr>
              <a:t>PhilS</a:t>
            </a:r>
            <a:r>
              <a:rPr lang="en-US" dirty="0" smtClean="0">
                <a:latin typeface="Bradley Hand ITC" panose="03070402050302030203" pitchFamily="66" charset="0"/>
              </a:rPr>
              <a:t> bags another trig point      </a:t>
            </a:r>
            <a:endParaRPr lang="en-GB" dirty="0">
              <a:latin typeface="Bradley Hand ITC" panose="03070402050302030203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3606068"/>
            <a:ext cx="1368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radley Hand ITC" panose="03070402050302030203" pitchFamily="66" charset="0"/>
              </a:rPr>
              <a:t>Left: some ancient remains…. and an Iron Age fort (2016)</a:t>
            </a:r>
          </a:p>
          <a:p>
            <a:endParaRPr lang="en-US" dirty="0">
              <a:latin typeface="Bradley Hand ITC" panose="03070402050302030203" pitchFamily="66" charset="0"/>
            </a:endParaRPr>
          </a:p>
          <a:p>
            <a:r>
              <a:rPr lang="en-US" dirty="0" smtClean="0">
                <a:latin typeface="Bradley Hand ITC" panose="03070402050302030203" pitchFamily="66" charset="0"/>
              </a:rPr>
              <a:t>Right: playing Pooh sticks</a:t>
            </a:r>
            <a:endParaRPr lang="en-GB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5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Easter activities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445" y="561084"/>
            <a:ext cx="47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Ferries and Boat </a:t>
            </a:r>
            <a:r>
              <a:rPr lang="en-US" b="1" dirty="0">
                <a:latin typeface="Bradley Hand ITC" panose="03070402050302030203" pitchFamily="66" charset="0"/>
              </a:rPr>
              <a:t>T</a:t>
            </a:r>
            <a:r>
              <a:rPr lang="en-US" b="1" dirty="0" smtClean="0">
                <a:latin typeface="Bradley Hand ITC" panose="03070402050302030203" pitchFamily="66" charset="0"/>
              </a:rPr>
              <a:t>rips</a:t>
            </a:r>
          </a:p>
        </p:txBody>
      </p:sp>
      <p:pic>
        <p:nvPicPr>
          <p:cNvPr id="1026" name="Picture 2" descr="C:\Users\stodd\Desktop\Plockton slideshow\Boat trips\1983 Skye fer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930416"/>
            <a:ext cx="2018775" cy="302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odd\Desktop\Plockton slideshow\Boat trips\1998 Boat to Han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374" y="444086"/>
            <a:ext cx="5783288" cy="385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odd\Desktop\Plockton slideshow\Boat trips\2001 kilchoan to tobermory fer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334968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todd\Desktop\Plockton slideshow\Boat trips\2003 Bonawe  Easdale-Seil Island Ferr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5" b="-13416"/>
          <a:stretch/>
        </p:blipFill>
        <p:spPr bwMode="auto">
          <a:xfrm>
            <a:off x="5045969" y="4437112"/>
            <a:ext cx="3616987" cy="263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9506" y="3959762"/>
            <a:ext cx="263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Bradley Hand ITC" panose="03070402050302030203" pitchFamily="66" charset="0"/>
              </a:rPr>
              <a:t>Above:Skye</a:t>
            </a:r>
            <a:r>
              <a:rPr lang="en-US" b="1" dirty="0" smtClean="0">
                <a:latin typeface="Bradley Hand ITC" panose="03070402050302030203" pitchFamily="66" charset="0"/>
              </a:rPr>
              <a:t> Ferry(1983) 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5215" y="4298106"/>
            <a:ext cx="13007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Above: Boat to </a:t>
            </a:r>
            <a:r>
              <a:rPr lang="en-US" b="1" dirty="0" err="1" smtClean="0">
                <a:latin typeface="Bradley Hand ITC" panose="03070402050302030203" pitchFamily="66" charset="0"/>
              </a:rPr>
              <a:t>Handa</a:t>
            </a:r>
            <a:r>
              <a:rPr lang="en-US" b="1" dirty="0" smtClean="0">
                <a:latin typeface="Bradley Hand ITC" panose="03070402050302030203" pitchFamily="66" charset="0"/>
              </a:rPr>
              <a:t> (1998)</a:t>
            </a:r>
          </a:p>
          <a:p>
            <a:endParaRPr lang="en-US" b="1" dirty="0" smtClean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Left: Mull ferry (‘01)</a:t>
            </a:r>
          </a:p>
          <a:p>
            <a:endParaRPr lang="en-US" b="1" dirty="0" smtClean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Right: </a:t>
            </a:r>
            <a:r>
              <a:rPr lang="en-US" b="1" dirty="0" err="1" smtClean="0">
                <a:latin typeface="Bradley Hand ITC" panose="03070402050302030203" pitchFamily="66" charset="0"/>
              </a:rPr>
              <a:t>Seil</a:t>
            </a:r>
            <a:r>
              <a:rPr lang="en-US" b="1" dirty="0" smtClean="0">
                <a:latin typeface="Bradley Hand ITC" panose="03070402050302030203" pitchFamily="66" charset="0"/>
              </a:rPr>
              <a:t> Island(‘03)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1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Easter activities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445" y="561084"/>
            <a:ext cx="47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Ferries and Boat </a:t>
            </a:r>
            <a:r>
              <a:rPr lang="en-US" b="1" dirty="0">
                <a:latin typeface="Bradley Hand ITC" panose="03070402050302030203" pitchFamily="66" charset="0"/>
              </a:rPr>
              <a:t>T</a:t>
            </a:r>
            <a:r>
              <a:rPr lang="en-US" b="1" dirty="0" smtClean="0">
                <a:latin typeface="Bradley Hand ITC" panose="03070402050302030203" pitchFamily="66" charset="0"/>
              </a:rPr>
              <a:t>rips</a:t>
            </a:r>
          </a:p>
        </p:txBody>
      </p:sp>
      <p:pic>
        <p:nvPicPr>
          <p:cNvPr id="2052" name="Picture 4" descr="C:\Users\stodd\Desktop\Plockton slideshow\Boat trips\2013 Skye boat trip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6154276" cy="46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todd\Desktop\Plockton slideshow\Boat trips\2013 Skye boat trip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25" y="0"/>
            <a:ext cx="4830602" cy="362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97814" y="3933056"/>
            <a:ext cx="2122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Bradley Hand ITC" panose="03070402050302030203" pitchFamily="66" charset="0"/>
              </a:rPr>
              <a:t>Cap’n</a:t>
            </a:r>
            <a:r>
              <a:rPr lang="en-US" b="1" dirty="0" smtClean="0">
                <a:latin typeface="Bradley Hand ITC" panose="03070402050302030203" pitchFamily="66" charset="0"/>
              </a:rPr>
              <a:t> Phil and crew </a:t>
            </a:r>
          </a:p>
          <a:p>
            <a:endParaRPr lang="en-US" b="1" dirty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Loch </a:t>
            </a:r>
            <a:r>
              <a:rPr lang="en-US" b="1" dirty="0" err="1" smtClean="0">
                <a:latin typeface="Bradley Hand ITC" panose="03070402050302030203" pitchFamily="66" charset="0"/>
              </a:rPr>
              <a:t>Coruisk</a:t>
            </a:r>
            <a:r>
              <a:rPr lang="en-US" b="1" dirty="0" smtClean="0">
                <a:latin typeface="Bradley Hand ITC" panose="03070402050302030203" pitchFamily="66" charset="0"/>
              </a:rPr>
              <a:t>, Skye 2013</a:t>
            </a:r>
          </a:p>
          <a:p>
            <a:endParaRPr lang="en-GB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5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Easter activities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445" y="561084"/>
            <a:ext cx="47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Ferries and Boat </a:t>
            </a:r>
            <a:r>
              <a:rPr lang="en-US" b="1" dirty="0">
                <a:latin typeface="Bradley Hand ITC" panose="03070402050302030203" pitchFamily="66" charset="0"/>
              </a:rPr>
              <a:t>T</a:t>
            </a:r>
            <a:r>
              <a:rPr lang="en-US" b="1" dirty="0" smtClean="0">
                <a:latin typeface="Bradley Hand ITC" panose="03070402050302030203" pitchFamily="66" charset="0"/>
              </a:rPr>
              <a:t>rips</a:t>
            </a:r>
          </a:p>
        </p:txBody>
      </p:sp>
      <p:pic>
        <p:nvPicPr>
          <p:cNvPr id="3075" name="Picture 3" descr="C:\Users\stodd\Desktop\Plockton slideshow\Boat trips\2019 Achnash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8" y="3077716"/>
            <a:ext cx="4913578" cy="368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todd\Desktop\Plockton slideshow\Boat trips\2015 Achnashe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78" y="127070"/>
            <a:ext cx="4303978" cy="322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todd\Desktop\Plockton slideshow\Boat trips\2019 bOAT FROM Portr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5944"/>
            <a:ext cx="4303978" cy="34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340768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Right: Mandy &amp; Richard cruising in style (2015)</a:t>
            </a:r>
          </a:p>
          <a:p>
            <a:endParaRPr lang="en-US" b="1" dirty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Below: Sun and seafood (2019)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6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Easter tradition:   the end of the week</a:t>
            </a:r>
            <a:endParaRPr lang="en-GB" dirty="0">
              <a:latin typeface="+mj-lt"/>
            </a:endParaRPr>
          </a:p>
        </p:txBody>
      </p:sp>
      <p:pic>
        <p:nvPicPr>
          <p:cNvPr id="2050" name="Picture 2" descr="C:\Users\stodd\Desktop\Plockton slideshow\Easter traditions\Last night and leaving day - group photos\tradi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3" y="692696"/>
            <a:ext cx="2890576" cy="192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odd\Desktop\Plockton slideshow\Easter traditions\Last night and leaving day - group photos\2019 Ledgowan gro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05" y="1880892"/>
            <a:ext cx="2991989" cy="22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odd\Desktop\Plockton slideshow\Easter traditions\Last night and leaving day - group photos\2019 No-one mentioned passengers!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67" y="3645024"/>
            <a:ext cx="3690614" cy="26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82" y="2633496"/>
            <a:ext cx="242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Step 1: the leftovers 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7210" y="4130140"/>
            <a:ext cx="245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Step 2: group photo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1329" y="6304545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Step 3: Jean discovers she’s travelling back to Bolton on the roof….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Hills and mountains……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445" y="561084"/>
            <a:ext cx="47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In poor weather</a:t>
            </a:r>
          </a:p>
        </p:txBody>
      </p:sp>
      <p:pic>
        <p:nvPicPr>
          <p:cNvPr id="4098" name="Picture 2" descr="C:\Users\stodd\Desktop\Plockton slideshow\Mountains - winter conditions-bad weather\1983 Blizzard on the Saddle, Kintail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4" b="-14144"/>
          <a:stretch/>
        </p:blipFill>
        <p:spPr bwMode="auto">
          <a:xfrm>
            <a:off x="260445" y="1052736"/>
            <a:ext cx="3288952" cy="493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odd\Desktop\Plockton slideshow\Mountains - winter conditions-bad weather\1985 Scouri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02506"/>
            <a:ext cx="5204693" cy="346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todd\Desktop\Plockton slideshow\Mountains - winter conditions-bad weather\1998 - some summit or ot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9040"/>
            <a:ext cx="4197499" cy="27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950" y="5380672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Above: The Saddle (1983)</a:t>
            </a:r>
          </a:p>
          <a:p>
            <a:r>
              <a:rPr lang="en-US" b="1" dirty="0" smtClean="0">
                <a:latin typeface="Bradley Hand ITC" panose="03070402050302030203" pitchFamily="66" charset="0"/>
              </a:rPr>
              <a:t>Top right: any ideas? (1985)</a:t>
            </a:r>
          </a:p>
          <a:p>
            <a:r>
              <a:rPr lang="en-US" b="1" dirty="0" smtClean="0">
                <a:latin typeface="Bradley Hand ITC" panose="03070402050302030203" pitchFamily="66" charset="0"/>
              </a:rPr>
              <a:t>Bottom right: some summit or other (1998)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Hills and mountains……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445" y="561084"/>
            <a:ext cx="47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In poor weather</a:t>
            </a:r>
          </a:p>
        </p:txBody>
      </p:sp>
      <p:pic>
        <p:nvPicPr>
          <p:cNvPr id="5122" name="Picture 2" descr="C:\Users\stodd\Desktop\Plockton slideshow\Mountains - winter conditions-bad weather\2004 Ben La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0" y="962811"/>
            <a:ext cx="3522320" cy="235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todd\Desktop\Plockton slideshow\Mountains - winter conditions-bad weather\2018 John is determined to find the Corbett summit trig - which Keira is standing on! Ben Tirr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0" b="-8740"/>
          <a:stretch/>
        </p:blipFill>
        <p:spPr bwMode="auto">
          <a:xfrm>
            <a:off x="260445" y="3384000"/>
            <a:ext cx="4996230" cy="374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todd\Desktop\Plockton slideshow\Mountains - winter conditions-bad weather\2006 Slioc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6" b="-15856"/>
          <a:stretch/>
        </p:blipFill>
        <p:spPr bwMode="auto">
          <a:xfrm>
            <a:off x="4157810" y="260648"/>
            <a:ext cx="4771467" cy="357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8144" y="3645024"/>
            <a:ext cx="30611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Top left: Ben </a:t>
            </a:r>
            <a:r>
              <a:rPr lang="en-US" b="1" dirty="0" err="1" smtClean="0">
                <a:latin typeface="Bradley Hand ITC" panose="03070402050302030203" pitchFamily="66" charset="0"/>
              </a:rPr>
              <a:t>Lawers</a:t>
            </a:r>
            <a:r>
              <a:rPr lang="en-US" b="1" dirty="0" smtClean="0">
                <a:latin typeface="Bradley Hand ITC" panose="03070402050302030203" pitchFamily="66" charset="0"/>
              </a:rPr>
              <a:t> (2004)</a:t>
            </a:r>
          </a:p>
          <a:p>
            <a:endParaRPr lang="en-US" b="1" dirty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Above: </a:t>
            </a:r>
            <a:r>
              <a:rPr lang="en-US" b="1" dirty="0" err="1" smtClean="0">
                <a:latin typeface="Bradley Hand ITC" panose="03070402050302030203" pitchFamily="66" charset="0"/>
              </a:rPr>
              <a:t>Slioch</a:t>
            </a:r>
            <a:r>
              <a:rPr lang="en-US" b="1" dirty="0" smtClean="0">
                <a:latin typeface="Bradley Hand ITC" panose="03070402050302030203" pitchFamily="66" charset="0"/>
              </a:rPr>
              <a:t> (2006) </a:t>
            </a:r>
          </a:p>
          <a:p>
            <a:r>
              <a:rPr lang="en-US" b="1" dirty="0" smtClean="0">
                <a:latin typeface="Bradley Hand ITC" panose="03070402050302030203" pitchFamily="66" charset="0"/>
              </a:rPr>
              <a:t>Note: even Phil had waterproof trousers on that day…</a:t>
            </a:r>
          </a:p>
          <a:p>
            <a:endParaRPr lang="en-US" b="1" dirty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Left: Ben </a:t>
            </a:r>
            <a:r>
              <a:rPr lang="en-US" b="1" dirty="0" err="1" smtClean="0">
                <a:latin typeface="Bradley Hand ITC" panose="03070402050302030203" pitchFamily="66" charset="0"/>
              </a:rPr>
              <a:t>Tirran</a:t>
            </a:r>
            <a:r>
              <a:rPr lang="en-US" b="1" dirty="0" smtClean="0">
                <a:latin typeface="Bradley Hand ITC" panose="03070402050302030203" pitchFamily="66" charset="0"/>
              </a:rPr>
              <a:t> in a white-out (2018) – John is still navigating his way to the summit trig …which Keira is standing on!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87705"/>
            <a:ext cx="4280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Accommodation – from tents to castles</a:t>
            </a:r>
            <a:endParaRPr lang="en-GB" sz="2000" dirty="0">
              <a:latin typeface="+mj-lt"/>
            </a:endParaRPr>
          </a:p>
        </p:txBody>
      </p:sp>
      <p:pic>
        <p:nvPicPr>
          <p:cNvPr id="2050" name="Picture 2" descr="C:\Users\stodd\Desktop\Plockton slideshow\Accommodation\1983 Hidden Valley (then Cluanie Lodge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05823"/>
            <a:ext cx="2016224" cy="302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odd\Desktop\Plockton slideshow\Accommodation\1984 Carron Lod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48" y="687815"/>
            <a:ext cx="4054726" cy="22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768" y="4417049"/>
            <a:ext cx="1515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983"/>
            </a:pPr>
            <a:r>
              <a:rPr lang="en-US" sz="1600" b="1" dirty="0" smtClean="0">
                <a:latin typeface="Bradley Hand ITC" panose="03070402050302030203" pitchFamily="66" charset="0"/>
              </a:rPr>
              <a:t> - Hidden Valley, Glencoe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6900" y="3048567"/>
            <a:ext cx="385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1984 - Carron Lodge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pic>
        <p:nvPicPr>
          <p:cNvPr id="2052" name="Picture 4" descr="C:\Users\stodd\Desktop\Plockton slideshow\Accommodation\1992 Nonach Lodg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374" y="3692382"/>
            <a:ext cx="4508328" cy="228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13502" y="6053980"/>
            <a:ext cx="385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1992  - </a:t>
            </a:r>
            <a:r>
              <a:rPr lang="en-US" b="1" dirty="0" err="1" smtClean="0">
                <a:latin typeface="Bradley Hand ITC" panose="03070402050302030203" pitchFamily="66" charset="0"/>
              </a:rPr>
              <a:t>NonachLodge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pic>
        <p:nvPicPr>
          <p:cNvPr id="10" name="Picture 9" descr="DRK21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1" y="687815"/>
            <a:ext cx="3384376" cy="22703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11560" y="3005563"/>
            <a:ext cx="2927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Bradley Hand ITC" panose="03070402050302030203" pitchFamily="66" charset="0"/>
              </a:rPr>
              <a:t>1970s – </a:t>
            </a:r>
            <a:r>
              <a:rPr lang="en-US" sz="1400" b="1" dirty="0" err="1" smtClean="0">
                <a:latin typeface="Bradley Hand ITC" panose="03070402050302030203" pitchFamily="66" charset="0"/>
              </a:rPr>
              <a:t>Ratagan</a:t>
            </a:r>
            <a:r>
              <a:rPr lang="en-US" sz="1400" b="1" dirty="0" smtClean="0">
                <a:latin typeface="Bradley Hand ITC" panose="03070402050302030203" pitchFamily="66" charset="0"/>
              </a:rPr>
              <a:t> Youth Hostel</a:t>
            </a:r>
            <a:endParaRPr lang="en-GB" sz="14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Hills and mountains……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445" y="561084"/>
            <a:ext cx="47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In the sunshine – 1983 </a:t>
            </a:r>
          </a:p>
        </p:txBody>
      </p:sp>
      <p:pic>
        <p:nvPicPr>
          <p:cNvPr id="6146" name="Picture 2" descr="C:\Users\stodd\Desktop\Plockton slideshow\Mountains on sunny days\1983 Ciste Dhubh - relaxed!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30416"/>
            <a:ext cx="3024336" cy="45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odd\Desktop\Plockton slideshow\Mountains on sunny days\1983 Dave K on Liathach pondering the meaning of lif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9950"/>
            <a:ext cx="4934385" cy="328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todd\Desktop\Plockton slideshow\Mountains on sunny days\1983 Kintail.  Shor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2" y="3501008"/>
            <a:ext cx="4718361" cy="31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445" y="5480901"/>
            <a:ext cx="3519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Above: Dave B on </a:t>
            </a:r>
            <a:r>
              <a:rPr lang="en-US" b="1" dirty="0" err="1" smtClean="0">
                <a:latin typeface="Bradley Hand ITC" panose="03070402050302030203" pitchFamily="66" charset="0"/>
              </a:rPr>
              <a:t>Ciste</a:t>
            </a:r>
            <a:r>
              <a:rPr lang="en-US" b="1" dirty="0" smtClean="0">
                <a:latin typeface="Bradley Hand ITC" panose="03070402050302030203" pitchFamily="66" charset="0"/>
              </a:rPr>
              <a:t> </a:t>
            </a:r>
            <a:r>
              <a:rPr lang="en-US" b="1" dirty="0" err="1" smtClean="0">
                <a:latin typeface="Bradley Hand ITC" panose="03070402050302030203" pitchFamily="66" charset="0"/>
              </a:rPr>
              <a:t>Dhubh</a:t>
            </a:r>
            <a:endParaRPr lang="en-US" b="1" dirty="0" smtClean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Top right: Dave K on the 5 Sisters</a:t>
            </a:r>
          </a:p>
          <a:p>
            <a:r>
              <a:rPr lang="en-US" b="1" dirty="0" smtClean="0">
                <a:latin typeface="Bradley Hand ITC" panose="03070402050302030203" pitchFamily="66" charset="0"/>
              </a:rPr>
              <a:t>Bottom right: all too easy for these youngsters..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Hills and mountains……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445" y="561084"/>
            <a:ext cx="473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In the sunshine – 1984 and 1986</a:t>
            </a:r>
          </a:p>
        </p:txBody>
      </p:sp>
      <p:pic>
        <p:nvPicPr>
          <p:cNvPr id="7171" name="Picture 3" descr="C:\Users\stodd\Desktop\Plockton slideshow\Mountains on sunny days\1984 Ben Lomond Anna and Mel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0" b="-15254"/>
          <a:stretch/>
        </p:blipFill>
        <p:spPr bwMode="auto">
          <a:xfrm>
            <a:off x="4014192" y="116632"/>
            <a:ext cx="491919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todd\Desktop\Plockton slideshow\Mountains on sunny days\1984 Torridon - a young GTK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0" y="930416"/>
            <a:ext cx="3230193" cy="484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445" y="5908630"/>
            <a:ext cx="323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Gordon T in </a:t>
            </a:r>
            <a:r>
              <a:rPr lang="en-US" b="1" dirty="0" err="1" smtClean="0">
                <a:latin typeface="Bradley Hand ITC" panose="03070402050302030203" pitchFamily="66" charset="0"/>
              </a:rPr>
              <a:t>Torridon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pic>
        <p:nvPicPr>
          <p:cNvPr id="7173" name="Picture 5" descr="C:\Users\stodd\Desktop\Plockton slideshow\Mountains on sunny days\1986 An Teallach DB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33" y="3861048"/>
            <a:ext cx="4184289" cy="278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14192" y="2894967"/>
            <a:ext cx="491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Above: Anna and Mel on Ben Lomond</a:t>
            </a:r>
          </a:p>
          <a:p>
            <a:endParaRPr lang="en-US" b="1" dirty="0" smtClean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   Below: Dave B on An </a:t>
            </a:r>
            <a:r>
              <a:rPr lang="en-US" b="1" dirty="0" err="1" smtClean="0">
                <a:latin typeface="Bradley Hand ITC" panose="03070402050302030203" pitchFamily="66" charset="0"/>
              </a:rPr>
              <a:t>Teallach</a:t>
            </a:r>
            <a:endParaRPr lang="en-US" b="1" dirty="0" smtClean="0">
              <a:latin typeface="Bradley Hand ITC" panose="03070402050302030203" pitchFamily="66" charset="0"/>
            </a:endParaRPr>
          </a:p>
          <a:p>
            <a:endParaRPr lang="en-GB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5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Hills and mountains……</a:t>
            </a:r>
            <a:endParaRPr lang="en-GB" dirty="0">
              <a:latin typeface="+mj-lt"/>
            </a:endParaRPr>
          </a:p>
        </p:txBody>
      </p:sp>
      <p:pic>
        <p:nvPicPr>
          <p:cNvPr id="8195" name="Picture 3" descr="C:\Users\stodd\Desktop\Plockton slideshow\Mountains on sunny days\2007 Skye summ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2" y="615008"/>
            <a:ext cx="4018240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todd\Desktop\Plockton slideshow\Mountains on sunny days\2013 Phil on Bruach na Frithe, Sky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38" y="116632"/>
            <a:ext cx="4567678" cy="342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stodd\Desktop\Plockton slideshow\Mountains on sunny days\2013 Sgurr na Banachdich, Sky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3" y="3704946"/>
            <a:ext cx="4018240" cy="301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stodd\Desktop\Plockton slideshow\Mountains on sunny days\2014 Suilv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69" y="3628082"/>
            <a:ext cx="4109215" cy="30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063" y="692696"/>
            <a:ext cx="212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Bradley Hand ITC" panose="03070402050302030203" pitchFamily="66" charset="0"/>
              </a:rPr>
              <a:t>Cuillins</a:t>
            </a:r>
            <a:r>
              <a:rPr lang="en-US" b="1" dirty="0" smtClean="0">
                <a:latin typeface="Bradley Hand ITC" panose="03070402050302030203" pitchFamily="66" charset="0"/>
              </a:rPr>
              <a:t>, 2007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9992" y="20250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Bruach</a:t>
            </a:r>
            <a:r>
              <a:rPr lang="en-US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na</a:t>
            </a:r>
            <a:r>
              <a:rPr lang="en-US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Frithe</a:t>
            </a:r>
            <a:r>
              <a:rPr lang="en-US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, Skye, 2013</a:t>
            </a:r>
            <a:endParaRPr lang="en-GB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789040"/>
            <a:ext cx="2437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Sgurr</a:t>
            </a:r>
            <a:r>
              <a:rPr lang="en-US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na</a:t>
            </a:r>
            <a:r>
              <a:rPr lang="en-US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Banachdich</a:t>
            </a:r>
            <a:r>
              <a:rPr lang="en-US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, Skye, 2013</a:t>
            </a:r>
            <a:endParaRPr lang="en-GB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6769" y="3704946"/>
            <a:ext cx="1757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Bradley Hand ITC" panose="03070402050302030203" pitchFamily="66" charset="0"/>
              </a:rPr>
              <a:t>Suilven</a:t>
            </a:r>
            <a:r>
              <a:rPr lang="en-US" b="1" dirty="0" smtClean="0">
                <a:latin typeface="Bradley Hand ITC" panose="03070402050302030203" pitchFamily="66" charset="0"/>
              </a:rPr>
              <a:t>, 2014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7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Hills and mountains……</a:t>
            </a:r>
            <a:endParaRPr lang="en-GB" dirty="0">
              <a:latin typeface="+mj-lt"/>
            </a:endParaRPr>
          </a:p>
        </p:txBody>
      </p:sp>
      <p:pic>
        <p:nvPicPr>
          <p:cNvPr id="9218" name="Picture 2" descr="C:\Users\stodd\Desktop\Plockton slideshow\Mountains on sunny days\2015 JG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91778"/>
            <a:ext cx="4497542" cy="309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todd\Desktop\Plockton slideshow\Mountains on sunny days\2015 Liatha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1" y="3903315"/>
            <a:ext cx="3618985" cy="271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todd\Desktop\Plockton slideshow\Mountains on sunny days\2016 Ben Loyal gro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84" y="3678777"/>
            <a:ext cx="4125450" cy="309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65286" y="49177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Gordon C on the path from </a:t>
            </a:r>
            <a:r>
              <a:rPr lang="en-US" b="1" dirty="0" err="1" smtClean="0">
                <a:latin typeface="Bradley Hand ITC" panose="03070402050302030203" pitchFamily="66" charset="0"/>
              </a:rPr>
              <a:t>Beinn</a:t>
            </a:r>
            <a:r>
              <a:rPr lang="en-US" b="1" dirty="0" smtClean="0">
                <a:latin typeface="Bradley Hand ITC" panose="03070402050302030203" pitchFamily="66" charset="0"/>
              </a:rPr>
              <a:t> </a:t>
            </a:r>
            <a:r>
              <a:rPr lang="en-US" b="1" dirty="0" err="1" smtClean="0">
                <a:latin typeface="Bradley Hand ITC" panose="03070402050302030203" pitchFamily="66" charset="0"/>
              </a:rPr>
              <a:t>Eighe</a:t>
            </a:r>
            <a:r>
              <a:rPr lang="en-US" b="1" dirty="0">
                <a:latin typeface="Bradley Hand ITC" panose="03070402050302030203" pitchFamily="66" charset="0"/>
              </a:rPr>
              <a:t> </a:t>
            </a:r>
            <a:r>
              <a:rPr lang="en-US" b="1" dirty="0" smtClean="0">
                <a:latin typeface="Bradley Hand ITC" panose="03070402050302030203" pitchFamily="66" charset="0"/>
              </a:rPr>
              <a:t>(2015)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3933056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Liz, Heather and Peter on </a:t>
            </a:r>
            <a:r>
              <a:rPr lang="en-US" b="1" dirty="0" err="1">
                <a:latin typeface="Bradley Hand ITC" panose="03070402050302030203" pitchFamily="66" charset="0"/>
              </a:rPr>
              <a:t>L</a:t>
            </a:r>
            <a:r>
              <a:rPr lang="en-US" b="1" dirty="0" err="1" smtClean="0">
                <a:latin typeface="Bradley Hand ITC" panose="03070402050302030203" pitchFamily="66" charset="0"/>
              </a:rPr>
              <a:t>iathach</a:t>
            </a:r>
            <a:r>
              <a:rPr lang="en-US" b="1" dirty="0" smtClean="0">
                <a:latin typeface="Bradley Hand ITC" panose="03070402050302030203" pitchFamily="66" charset="0"/>
              </a:rPr>
              <a:t> (2015)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6695" y="3694757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Clive gives his feet a rest - Ben Loyal (2016)</a:t>
            </a:r>
            <a:endParaRPr lang="en-GB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C:\Users\stodd\Desktop\2007 JC Sky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5" y="571838"/>
            <a:ext cx="4206827" cy="315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5565" y="33569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Jeanne, Skye (2007)</a:t>
            </a:r>
            <a:endParaRPr lang="en-GB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0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Hills and mountains……</a:t>
            </a:r>
            <a:endParaRPr lang="en-GB" dirty="0">
              <a:latin typeface="+mj-lt"/>
            </a:endParaRPr>
          </a:p>
        </p:txBody>
      </p:sp>
      <p:pic>
        <p:nvPicPr>
          <p:cNvPr id="9221" name="Picture 5" descr="C:\Users\stodd\Desktop\Plockton slideshow\Mountains on sunny days\2018 Cairnwell (Keira wisely avoids the naff reflective sunglasses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46" y="2912008"/>
            <a:ext cx="5139943" cy="385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todd\Desktop\2007 Rosemary Quira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12007"/>
            <a:ext cx="2880320" cy="38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odd\Desktop\2019 Moruisg panora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9218"/>
            <a:ext cx="7446564" cy="171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950" y="2301695"/>
            <a:ext cx="872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			Above: </a:t>
            </a:r>
            <a:r>
              <a:rPr lang="en-US" b="1" dirty="0" err="1" smtClean="0">
                <a:latin typeface="Bradley Hand ITC" panose="03070402050302030203" pitchFamily="66" charset="0"/>
              </a:rPr>
              <a:t>Moruisg</a:t>
            </a:r>
            <a:r>
              <a:rPr lang="en-US" b="1" dirty="0" smtClean="0">
                <a:latin typeface="Bradley Hand ITC" panose="03070402050302030203" pitchFamily="66" charset="0"/>
              </a:rPr>
              <a:t> (2019);                   </a:t>
            </a:r>
          </a:p>
          <a:p>
            <a:r>
              <a:rPr lang="en-US" b="1" dirty="0" smtClean="0">
                <a:latin typeface="Bradley Hand ITC" panose="03070402050302030203" pitchFamily="66" charset="0"/>
              </a:rPr>
              <a:t>Below: Rosemary – </a:t>
            </a:r>
            <a:r>
              <a:rPr lang="en-US" b="1" dirty="0" err="1" smtClean="0">
                <a:latin typeface="Bradley Hand ITC" panose="03070402050302030203" pitchFamily="66" charset="0"/>
              </a:rPr>
              <a:t>Trotternish</a:t>
            </a:r>
            <a:r>
              <a:rPr lang="en-US" b="1" dirty="0" smtClean="0">
                <a:latin typeface="Bradley Hand ITC" panose="03070402050302030203" pitchFamily="66" charset="0"/>
              </a:rPr>
              <a:t>, Skye(2007)  	         Below : </a:t>
            </a:r>
            <a:r>
              <a:rPr lang="en-US" b="1" dirty="0" err="1" smtClean="0">
                <a:latin typeface="Bradley Hand ITC" panose="03070402050302030203" pitchFamily="66" charset="0"/>
              </a:rPr>
              <a:t>Cairnwell</a:t>
            </a:r>
            <a:r>
              <a:rPr lang="en-US" b="1" dirty="0" smtClean="0">
                <a:latin typeface="Bradley Hand ITC" panose="03070402050302030203" pitchFamily="66" charset="0"/>
              </a:rPr>
              <a:t>, </a:t>
            </a:r>
            <a:r>
              <a:rPr lang="en-US" b="1" dirty="0" err="1" smtClean="0">
                <a:latin typeface="Bradley Hand ITC" panose="03070402050302030203" pitchFamily="66" charset="0"/>
              </a:rPr>
              <a:t>Glenshee</a:t>
            </a:r>
            <a:r>
              <a:rPr lang="en-US" b="1" dirty="0" smtClean="0">
                <a:latin typeface="Bradley Hand ITC" panose="03070402050302030203" pitchFamily="66" charset="0"/>
              </a:rPr>
              <a:t> (2018)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5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Hills and mountains……</a:t>
            </a:r>
            <a:endParaRPr lang="en-GB" dirty="0">
              <a:latin typeface="+mj-lt"/>
            </a:endParaRPr>
          </a:p>
        </p:txBody>
      </p:sp>
      <p:pic>
        <p:nvPicPr>
          <p:cNvPr id="10242" name="Picture 2" descr="C:\Users\stodd\Desktop\Plockton slideshow\Mountains on sunny days\2019 Clive Lynn, David H and do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4295051" cy="286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todd\Desktop\Plockton slideshow\Mountains on sunny days\1984 Beinn Eighe DB and Brian Savill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0" y="571838"/>
            <a:ext cx="3460127" cy="519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950" y="5770130"/>
            <a:ext cx="346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Dave B and Brian on </a:t>
            </a:r>
            <a:r>
              <a:rPr lang="en-US" b="1" dirty="0" err="1" smtClean="0">
                <a:latin typeface="Bradley Hand ITC" panose="03070402050302030203" pitchFamily="66" charset="0"/>
              </a:rPr>
              <a:t>Beinn</a:t>
            </a:r>
            <a:r>
              <a:rPr lang="en-US" b="1" dirty="0" smtClean="0">
                <a:latin typeface="Bradley Hand ITC" panose="03070402050302030203" pitchFamily="66" charset="0"/>
              </a:rPr>
              <a:t> </a:t>
            </a:r>
            <a:r>
              <a:rPr lang="en-US" b="1" dirty="0" err="1" smtClean="0">
                <a:latin typeface="Bradley Hand ITC" panose="03070402050302030203" pitchFamily="66" charset="0"/>
              </a:rPr>
              <a:t>Eighe</a:t>
            </a:r>
            <a:r>
              <a:rPr lang="en-US" b="1" dirty="0" smtClean="0">
                <a:latin typeface="Bradley Hand ITC" panose="03070402050302030203" pitchFamily="66" charset="0"/>
              </a:rPr>
              <a:t> (1984)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6302879"/>
            <a:ext cx="2581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Clive C, Lyn, David H and dogs (2019)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3" r="-17083" b="8532"/>
          <a:stretch/>
        </p:blipFill>
        <p:spPr>
          <a:xfrm>
            <a:off x="4427984" y="134821"/>
            <a:ext cx="5544680" cy="3684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9992" y="38717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Jeanne and Dave K (1983)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Food, glorious food</a:t>
            </a:r>
            <a:endParaRPr lang="en-GB" dirty="0">
              <a:latin typeface="+mj-lt"/>
            </a:endParaRPr>
          </a:p>
        </p:txBody>
      </p:sp>
      <p:pic>
        <p:nvPicPr>
          <p:cNvPr id="11268" name="Picture 4" descr="C:\Users\stodd\Desktop\Plockton slideshow\Food-Dinners etc\2004 two sou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7" y="1483043"/>
            <a:ext cx="4286144" cy="28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stodd\Desktop\Plockton slideshow\Food-Dinners etc\1998 Eating out at Lochin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814267" cy="320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687" y="4355685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Above</a:t>
            </a:r>
            <a:r>
              <a:rPr lang="en-US" b="1" dirty="0" smtClean="0">
                <a:latin typeface="Bradley Hand ITC" panose="03070402050302030203" pitchFamily="66" charset="0"/>
              </a:rPr>
              <a:t>: </a:t>
            </a:r>
            <a:r>
              <a:rPr lang="en-US" b="1" dirty="0" smtClean="0">
                <a:latin typeface="Bradley Hand ITC" panose="03070402050302030203" pitchFamily="66" charset="0"/>
              </a:rPr>
              <a:t>Dave “Two Soups” waiting on at </a:t>
            </a:r>
            <a:r>
              <a:rPr lang="en-US" b="1" dirty="0" err="1" smtClean="0">
                <a:latin typeface="Bradley Hand ITC" panose="03070402050302030203" pitchFamily="66" charset="0"/>
              </a:rPr>
              <a:t>Grandtully</a:t>
            </a:r>
            <a:r>
              <a:rPr lang="en-US" b="1" dirty="0" smtClean="0">
                <a:latin typeface="Bradley Hand ITC" panose="03070402050302030203" pitchFamily="66" charset="0"/>
              </a:rPr>
              <a:t> - 2004</a:t>
            </a:r>
          </a:p>
          <a:p>
            <a:endParaRPr lang="en-GB" dirty="0">
              <a:latin typeface="Bradley Hand ITC" panose="03070402050302030203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764704"/>
            <a:ext cx="2832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Right: eating </a:t>
            </a:r>
            <a:r>
              <a:rPr lang="en-US" b="1" dirty="0">
                <a:latin typeface="Bradley Hand ITC" panose="03070402050302030203" pitchFamily="66" charset="0"/>
              </a:rPr>
              <a:t>out at </a:t>
            </a:r>
            <a:r>
              <a:rPr lang="en-US" b="1" dirty="0" err="1">
                <a:latin typeface="Bradley Hand ITC" panose="03070402050302030203" pitchFamily="66" charset="0"/>
              </a:rPr>
              <a:t>Lochinver</a:t>
            </a:r>
            <a:r>
              <a:rPr lang="en-US" b="1" dirty="0">
                <a:latin typeface="Bradley Hand ITC" panose="03070402050302030203" pitchFamily="66" charset="0"/>
              </a:rPr>
              <a:t> – 1998</a:t>
            </a:r>
          </a:p>
        </p:txBody>
      </p:sp>
      <p:pic>
        <p:nvPicPr>
          <p:cNvPr id="7" name="Picture 6" descr="DRK22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22" y="3573016"/>
            <a:ext cx="4517597" cy="29819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96480" y="590359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Bradley Hand ITC" panose="03070402050302030203" pitchFamily="66" charset="0"/>
              </a:rPr>
              <a:t>Cluanie</a:t>
            </a:r>
            <a:r>
              <a:rPr lang="en-US" b="1" dirty="0" smtClean="0">
                <a:latin typeface="Bradley Hand ITC" panose="03070402050302030203" pitchFamily="66" charset="0"/>
              </a:rPr>
              <a:t> Lodge – 1980s</a:t>
            </a:r>
            <a:endParaRPr lang="en-US" b="1" dirty="0" smtClean="0">
              <a:latin typeface="Bradley Hand ITC" panose="03070402050302030203" pitchFamily="66" charset="0"/>
            </a:endParaRPr>
          </a:p>
          <a:p>
            <a:endParaRPr lang="en-GB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21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Food, glorious food</a:t>
            </a:r>
            <a:endParaRPr lang="en-GB" dirty="0">
              <a:latin typeface="+mj-lt"/>
            </a:endParaRPr>
          </a:p>
        </p:txBody>
      </p:sp>
      <p:pic>
        <p:nvPicPr>
          <p:cNvPr id="12290" name="Picture 2" descr="C:\Users\stodd\Desktop\Plockton slideshow\Food-Dinners etc\2001 Kinlochmoidart 30th Annivers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064459" cy="270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stodd\Desktop\Plockton slideshow\Food-Dinners etc\2001 cake cutt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54" y="836737"/>
            <a:ext cx="4066009" cy="270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stodd\Desktop\Plockton slideshow\Food-Dinners etc\2008 Salmon for supp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4005988" cy="30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546351"/>
            <a:ext cx="2032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Above: </a:t>
            </a:r>
            <a:r>
              <a:rPr lang="en-US" b="1" dirty="0" err="1" smtClean="0">
                <a:latin typeface="Bradley Hand ITC" panose="03070402050302030203" pitchFamily="66" charset="0"/>
              </a:rPr>
              <a:t>Kinlochmoidart</a:t>
            </a:r>
            <a:r>
              <a:rPr lang="en-US" b="1" dirty="0" smtClean="0">
                <a:latin typeface="Bradley Hand ITC" panose="03070402050302030203" pitchFamily="66" charset="0"/>
              </a:rPr>
              <a:t> – 2001 </a:t>
            </a:r>
          </a:p>
          <a:p>
            <a:endParaRPr lang="en-US" b="1" dirty="0" smtClean="0">
              <a:latin typeface="Bradley Hand ITC" panose="03070402050302030203" pitchFamily="66" charset="0"/>
            </a:endParaRPr>
          </a:p>
          <a:p>
            <a:r>
              <a:rPr lang="en-US" b="1" dirty="0">
                <a:latin typeface="Bradley Hand ITC" panose="03070402050302030203" pitchFamily="66" charset="0"/>
              </a:rPr>
              <a:t>T</a:t>
            </a:r>
            <a:r>
              <a:rPr lang="en-US" b="1" dirty="0" smtClean="0">
                <a:latin typeface="Bradley Hand ITC" panose="03070402050302030203" pitchFamily="66" charset="0"/>
              </a:rPr>
              <a:t>he 1970’s originals cut the 30</a:t>
            </a:r>
            <a:r>
              <a:rPr lang="en-US" b="1" baseline="30000" dirty="0" smtClean="0">
                <a:latin typeface="Bradley Hand ITC" panose="03070402050302030203" pitchFamily="66" charset="0"/>
              </a:rPr>
              <a:t>th</a:t>
            </a:r>
            <a:r>
              <a:rPr lang="en-US" b="1" dirty="0" smtClean="0">
                <a:latin typeface="Bradley Hand ITC" panose="03070402050302030203" pitchFamily="66" charset="0"/>
              </a:rPr>
              <a:t> anniversary cake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0232" y="5842138"/>
            <a:ext cx="2342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Local salmon – </a:t>
            </a:r>
            <a:r>
              <a:rPr lang="en-US" b="1" dirty="0" err="1" smtClean="0">
                <a:latin typeface="Bradley Hand ITC" panose="03070402050302030203" pitchFamily="66" charset="0"/>
              </a:rPr>
              <a:t>Kinlochbervie</a:t>
            </a:r>
            <a:r>
              <a:rPr lang="en-US" b="1" dirty="0" smtClean="0">
                <a:latin typeface="Bradley Hand ITC" panose="03070402050302030203" pitchFamily="66" charset="0"/>
              </a:rPr>
              <a:t> (2008)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9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Food, glorious food</a:t>
            </a:r>
            <a:endParaRPr lang="en-GB" dirty="0">
              <a:latin typeface="+mj-lt"/>
            </a:endParaRPr>
          </a:p>
        </p:txBody>
      </p:sp>
      <p:pic>
        <p:nvPicPr>
          <p:cNvPr id="1026" name="Picture 2" descr="C:\Users\stodd\Desktop\Plockton slideshow\Food-Dinners etc\2012 Dunoon me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0" y="571838"/>
            <a:ext cx="4129062" cy="273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odd\Desktop\Plockton slideshow\Food-Dinners etc\2012 Dunoo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8396"/>
            <a:ext cx="4152135" cy="275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odd\Desktop\Plockton slideshow\Food-Dinners etc\2013 Skye - cooking in Hamara Lod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26" y="3789040"/>
            <a:ext cx="3932107" cy="29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todd\Desktop\Plockton slideshow\Food-Dinners etc\2014 Glencanisp Lochinv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30" y="3789040"/>
            <a:ext cx="4042120" cy="303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650" y="3355548"/>
            <a:ext cx="880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Above: </a:t>
            </a:r>
            <a:r>
              <a:rPr lang="en-US" b="1" dirty="0" err="1" smtClean="0">
                <a:latin typeface="Bradley Hand ITC" panose="03070402050302030203" pitchFamily="66" charset="0"/>
              </a:rPr>
              <a:t>Dunoon</a:t>
            </a:r>
            <a:r>
              <a:rPr lang="en-US" b="1" dirty="0" smtClean="0">
                <a:latin typeface="Bradley Hand ITC" panose="03070402050302030203" pitchFamily="66" charset="0"/>
              </a:rPr>
              <a:t> 2012.    Below: cooking at </a:t>
            </a:r>
            <a:r>
              <a:rPr lang="en-US" b="1" dirty="0" err="1" smtClean="0">
                <a:latin typeface="Bradley Hand ITC" panose="03070402050302030203" pitchFamily="66" charset="0"/>
              </a:rPr>
              <a:t>Hamara</a:t>
            </a:r>
            <a:r>
              <a:rPr lang="en-US" b="1" dirty="0" smtClean="0">
                <a:latin typeface="Bradley Hand ITC" panose="03070402050302030203" pitchFamily="66" charset="0"/>
              </a:rPr>
              <a:t> Lodge, Skye and at </a:t>
            </a:r>
            <a:r>
              <a:rPr lang="en-US" b="1" dirty="0" err="1" smtClean="0">
                <a:latin typeface="Bradley Hand ITC" panose="03070402050302030203" pitchFamily="66" charset="0"/>
              </a:rPr>
              <a:t>Glencanisp</a:t>
            </a:r>
            <a:r>
              <a:rPr lang="en-US" b="1" dirty="0" smtClean="0">
                <a:latin typeface="Bradley Hand ITC" panose="03070402050302030203" pitchFamily="66" charset="0"/>
              </a:rPr>
              <a:t> Lodge 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7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220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Wildlife…</a:t>
            </a:r>
            <a:endParaRPr lang="en-GB" dirty="0">
              <a:latin typeface="+mj-lt"/>
            </a:endParaRPr>
          </a:p>
        </p:txBody>
      </p:sp>
      <p:pic>
        <p:nvPicPr>
          <p:cNvPr id="2051" name="Picture 3" descr="C:\Users\stodd\Desktop\Plockton slideshow\Wildlife\2007 lazy seals off sk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55" y="568787"/>
            <a:ext cx="3918688" cy="29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89" y="3179535"/>
            <a:ext cx="304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 Feral goat (2016</a:t>
            </a:r>
            <a:r>
              <a:rPr lang="en-US" b="1" dirty="0">
                <a:latin typeface="Bradley Hand ITC" panose="03070402050302030203" pitchFamily="66" charset="0"/>
              </a:rPr>
              <a:t>)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pic>
        <p:nvPicPr>
          <p:cNvPr id="2054" name="Picture 6" descr="C:\Users\stodd\Desktop\Plockton slideshow\Wildlife\2016 Goat at Ardnamurchan Po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1838"/>
            <a:ext cx="3836070" cy="255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259" y="566124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Matt and a friendly crab (2011)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pic>
        <p:nvPicPr>
          <p:cNvPr id="2053" name="Picture 5" descr="C:\Users\stodd\Desktop\Plockton slideshow\Wildlife\2011 Matt and cr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790">
            <a:off x="2207646" y="2823250"/>
            <a:ext cx="4773190" cy="357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80312" y="3502701"/>
            <a:ext cx="1604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Skye seals (2007)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odd\Desktop\Plockton slideshow\Accommodation\1998 Stoer - Druin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39602"/>
            <a:ext cx="3341340" cy="222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odd\Desktop\Plockton slideshow\Accommodation\2004 Grandtul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4" y="585196"/>
            <a:ext cx="3341407" cy="22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871329"/>
            <a:ext cx="334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1998 – </a:t>
            </a:r>
            <a:r>
              <a:rPr lang="en-US" b="1" dirty="0" err="1" smtClean="0">
                <a:latin typeface="Bradley Hand ITC" panose="03070402050302030203" pitchFamily="66" charset="0"/>
              </a:rPr>
              <a:t>Druinard</a:t>
            </a:r>
            <a:r>
              <a:rPr lang="en-US" b="1" dirty="0" smtClean="0">
                <a:latin typeface="Bradley Hand ITC" panose="03070402050302030203" pitchFamily="66" charset="0"/>
              </a:rPr>
              <a:t> (</a:t>
            </a:r>
            <a:r>
              <a:rPr lang="en-US" b="1" dirty="0" err="1" smtClean="0">
                <a:latin typeface="Bradley Hand ITC" panose="03070402050302030203" pitchFamily="66" charset="0"/>
              </a:rPr>
              <a:t>Stoer</a:t>
            </a:r>
            <a:r>
              <a:rPr lang="en-US" b="1" dirty="0" smtClean="0">
                <a:latin typeface="Bradley Hand ITC" panose="03070402050302030203" pitchFamily="66" charset="0"/>
              </a:rPr>
              <a:t>)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5" y="2810625"/>
            <a:ext cx="3341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2004 - </a:t>
            </a:r>
            <a:r>
              <a:rPr lang="en-US" b="1" dirty="0" err="1" smtClean="0">
                <a:latin typeface="Bradley Hand ITC" panose="03070402050302030203" pitchFamily="66" charset="0"/>
              </a:rPr>
              <a:t>Grandtully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pic>
        <p:nvPicPr>
          <p:cNvPr id="3076" name="Picture 4" descr="C:\Users\stodd\Desktop\Plockton slideshow\Accommodation\2009 Kinlochmoidart show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45024"/>
            <a:ext cx="3295914" cy="24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90" y="6237728"/>
            <a:ext cx="498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2009 </a:t>
            </a:r>
            <a:r>
              <a:rPr lang="en-US" b="1" dirty="0" err="1" smtClean="0">
                <a:latin typeface="Bradley Hand ITC" panose="03070402050302030203" pitchFamily="66" charset="0"/>
              </a:rPr>
              <a:t>Kinlochmoidart</a:t>
            </a:r>
            <a:r>
              <a:rPr lang="en-US" b="1" dirty="0" smtClean="0">
                <a:latin typeface="Bradley Hand ITC" panose="03070402050302030203" pitchFamily="66" charset="0"/>
              </a:rPr>
              <a:t> House – Victorian shower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46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220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Wildlife…</a:t>
            </a:r>
            <a:endParaRPr lang="en-GB" dirty="0">
              <a:latin typeface="+mj-lt"/>
            </a:endParaRPr>
          </a:p>
        </p:txBody>
      </p:sp>
      <p:pic>
        <p:nvPicPr>
          <p:cNvPr id="3074" name="Picture 2" descr="C:\Users\stodd\Desktop\Plockton slideshow\Wildlife\2017 ptarmi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2506"/>
            <a:ext cx="4015363" cy="255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odd\Desktop\Plockton slideshow\Wildlife\2019 Doe a de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0451"/>
            <a:ext cx="4548402" cy="341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todd\Desktop\Plockton slideshow\Wildlife\P1050338_resized_20220310_0957121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6" t="4163" r="-50589" b="1193"/>
          <a:stretch/>
        </p:blipFill>
        <p:spPr bwMode="auto">
          <a:xfrm>
            <a:off x="4884762" y="2905816"/>
            <a:ext cx="5112000" cy="38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50423" y="3717032"/>
            <a:ext cx="1514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Deer, Ptarmigan, ‘</a:t>
            </a:r>
            <a:r>
              <a:rPr lang="en-US" b="1" dirty="0" err="1" smtClean="0">
                <a:latin typeface="Bradley Hand ITC" panose="03070402050302030203" pitchFamily="66" charset="0"/>
              </a:rPr>
              <a:t>Hielan</a:t>
            </a:r>
            <a:r>
              <a:rPr lang="en-US" b="1" dirty="0" smtClean="0">
                <a:latin typeface="Bradley Hand ITC" panose="03070402050302030203" pitchFamily="66" charset="0"/>
              </a:rPr>
              <a:t> Coo’ and </a:t>
            </a:r>
          </a:p>
          <a:p>
            <a:r>
              <a:rPr lang="en-US" b="1" dirty="0" smtClean="0">
                <a:latin typeface="Bradley Hand ITC" panose="03070402050302030203" pitchFamily="66" charset="0"/>
              </a:rPr>
              <a:t>Reindeer</a:t>
            </a:r>
          </a:p>
          <a:p>
            <a:endParaRPr lang="en-US" dirty="0">
              <a:latin typeface="Bradley Hand ITC" panose="03070402050302030203" pitchFamily="66" charset="0"/>
            </a:endParaRPr>
          </a:p>
        </p:txBody>
      </p:sp>
      <p:pic>
        <p:nvPicPr>
          <p:cNvPr id="3077" name="Picture 5" descr="C:\Users\stodd\OneDrive\Transfer\173_73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22" y="405638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58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Seas, Lochs and Beaches</a:t>
            </a:r>
            <a:endParaRPr lang="en-GB" dirty="0">
              <a:latin typeface="+mj-lt"/>
            </a:endParaRPr>
          </a:p>
        </p:txBody>
      </p:sp>
      <p:pic>
        <p:nvPicPr>
          <p:cNvPr id="4098" name="Picture 2" descr="C:\Users\stodd\Desktop\Plockton slideshow\Seascapes and Beaches\2006 Inverew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0" y="571838"/>
            <a:ext cx="4459436" cy="334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odd\Desktop\Plockton slideshow\Seascapes and Beaches\2007 Camasuna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89" y="3284984"/>
            <a:ext cx="4670067" cy="349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todd\Desktop\Plockton slideshow\Seascapes and Beaches\2008 Kinlochbervie - Oldshoremore B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59" y="44624"/>
            <a:ext cx="4212497" cy="315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6950" y="4221088"/>
            <a:ext cx="3430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Above: </a:t>
            </a:r>
            <a:r>
              <a:rPr lang="en-US" b="1" dirty="0" err="1" smtClean="0">
                <a:latin typeface="Bradley Hand ITC" panose="03070402050302030203" pitchFamily="66" charset="0"/>
              </a:rPr>
              <a:t>Inverewe</a:t>
            </a:r>
            <a:r>
              <a:rPr lang="en-US" b="1" dirty="0" smtClean="0">
                <a:latin typeface="Bradley Hand ITC" panose="03070402050302030203" pitchFamily="66" charset="0"/>
              </a:rPr>
              <a:t> – 2006</a:t>
            </a:r>
          </a:p>
          <a:p>
            <a:endParaRPr lang="en-US" b="1" dirty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Top right: </a:t>
            </a:r>
            <a:r>
              <a:rPr lang="en-US" b="1" dirty="0" err="1" smtClean="0">
                <a:latin typeface="Bradley Hand ITC" panose="03070402050302030203" pitchFamily="66" charset="0"/>
              </a:rPr>
              <a:t>Oldshoremore</a:t>
            </a:r>
            <a:r>
              <a:rPr lang="en-US" b="1" dirty="0" smtClean="0">
                <a:latin typeface="Bradley Hand ITC" panose="03070402050302030203" pitchFamily="66" charset="0"/>
              </a:rPr>
              <a:t> Bay – 2008</a:t>
            </a:r>
          </a:p>
          <a:p>
            <a:endParaRPr lang="en-US" b="1" dirty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Bottom right: </a:t>
            </a:r>
            <a:r>
              <a:rPr lang="en-US" b="1" dirty="0" err="1" smtClean="0">
                <a:latin typeface="Bradley Hand ITC" panose="03070402050302030203" pitchFamily="66" charset="0"/>
              </a:rPr>
              <a:t>Camasunary</a:t>
            </a:r>
            <a:r>
              <a:rPr lang="en-US" b="1" dirty="0">
                <a:latin typeface="Bradley Hand ITC" panose="03070402050302030203" pitchFamily="66" charset="0"/>
              </a:rPr>
              <a:t> </a:t>
            </a:r>
            <a:r>
              <a:rPr lang="en-US" b="1" dirty="0" smtClean="0">
                <a:latin typeface="Bradley Hand ITC" panose="03070402050302030203" pitchFamily="66" charset="0"/>
              </a:rPr>
              <a:t>– 2007</a:t>
            </a:r>
          </a:p>
          <a:p>
            <a:endParaRPr lang="en-GB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Seas, Lochs and Beaches</a:t>
            </a:r>
            <a:endParaRPr lang="en-GB" dirty="0">
              <a:latin typeface="+mj-lt"/>
            </a:endParaRPr>
          </a:p>
        </p:txBody>
      </p:sp>
      <p:pic>
        <p:nvPicPr>
          <p:cNvPr id="5122" name="Picture 2" descr="C:\Users\stodd\Desktop\Plockton slideshow\Seascapes and Beaches\2008 Kinlochbervie (Sandwood Bay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2" y="571838"/>
            <a:ext cx="4749350" cy="35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todd\Desktop\Plockton slideshow\Seascapes and Beaches\2013 JJ outside Hamara Lodge, Sky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5494"/>
            <a:ext cx="3893899" cy="292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todd\Desktop\Plockton slideshow\Seascapes and Beaches\2014 Han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45024"/>
            <a:ext cx="5240308" cy="308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950" y="4293096"/>
            <a:ext cx="2892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Above: </a:t>
            </a:r>
            <a:r>
              <a:rPr lang="en-US" b="1" dirty="0" err="1" smtClean="0">
                <a:latin typeface="Bradley Hand ITC" panose="03070402050302030203" pitchFamily="66" charset="0"/>
              </a:rPr>
              <a:t>Sandwood</a:t>
            </a:r>
            <a:r>
              <a:rPr lang="en-US" b="1" dirty="0" smtClean="0">
                <a:latin typeface="Bradley Hand ITC" panose="03070402050302030203" pitchFamily="66" charset="0"/>
              </a:rPr>
              <a:t> Bay (2008)</a:t>
            </a:r>
          </a:p>
          <a:p>
            <a:endParaRPr lang="en-US" b="1" dirty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Top right: </a:t>
            </a:r>
            <a:r>
              <a:rPr lang="en-US" b="1" dirty="0" err="1" smtClean="0">
                <a:latin typeface="Bradley Hand ITC" panose="03070402050302030203" pitchFamily="66" charset="0"/>
              </a:rPr>
              <a:t>Jesper</a:t>
            </a:r>
            <a:r>
              <a:rPr lang="en-US" b="1" dirty="0" smtClean="0">
                <a:latin typeface="Bradley Hand ITC" panose="03070402050302030203" pitchFamily="66" charset="0"/>
              </a:rPr>
              <a:t> at Glendale (2013)</a:t>
            </a:r>
          </a:p>
          <a:p>
            <a:endParaRPr lang="en-US" b="1" dirty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Bottom right: </a:t>
            </a:r>
            <a:r>
              <a:rPr lang="en-US" b="1" dirty="0" err="1" smtClean="0">
                <a:latin typeface="Bradley Hand ITC" panose="03070402050302030203" pitchFamily="66" charset="0"/>
              </a:rPr>
              <a:t>Handa</a:t>
            </a:r>
            <a:r>
              <a:rPr lang="en-US" b="1" dirty="0" smtClean="0">
                <a:latin typeface="Bradley Hand ITC" panose="03070402050302030203" pitchFamily="66" charset="0"/>
              </a:rPr>
              <a:t> Island (2014)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6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Seas, Lochs and Beaches</a:t>
            </a:r>
            <a:endParaRPr lang="en-GB" dirty="0">
              <a:latin typeface="+mj-lt"/>
            </a:endParaRPr>
          </a:p>
        </p:txBody>
      </p:sp>
      <p:pic>
        <p:nvPicPr>
          <p:cNvPr id="6146" name="Picture 2" descr="C:\Users\stodd\Desktop\Plockton slideshow\Seascapes and Beaches\2016 Cape Wra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1838"/>
            <a:ext cx="4697315" cy="352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odd\Desktop\Plockton slideshow\Seascapes and Beaches\2017Smoo Ca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47" y="1916832"/>
            <a:ext cx="3997519" cy="29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todd\Desktop\Plockton slideshow\Seascapes and Beaches\2019 Shielda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4" y="4293096"/>
            <a:ext cx="3362449" cy="22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27" y="571838"/>
            <a:ext cx="2671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Spot the foghorn…</a:t>
            </a:r>
          </a:p>
          <a:p>
            <a:r>
              <a:rPr lang="en-US" b="1" dirty="0" smtClean="0">
                <a:latin typeface="Bradley Hand ITC" panose="03070402050302030203" pitchFamily="66" charset="0"/>
              </a:rPr>
              <a:t>Cape Wrath - 2017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7115" y="4914971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Bradley Hand ITC" panose="03070402050302030203" pitchFamily="66" charset="0"/>
              </a:rPr>
              <a:t>Smoo</a:t>
            </a:r>
            <a:r>
              <a:rPr lang="en-US" b="1" dirty="0" smtClean="0">
                <a:latin typeface="Bradley Hand ITC" panose="03070402050302030203" pitchFamily="66" charset="0"/>
              </a:rPr>
              <a:t> Cave, near Durness - 2017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6237312"/>
            <a:ext cx="271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Jill at </a:t>
            </a:r>
            <a:r>
              <a:rPr lang="en-US" b="1" dirty="0" err="1" smtClean="0">
                <a:latin typeface="Bradley Hand ITC" panose="03070402050302030203" pitchFamily="66" charset="0"/>
              </a:rPr>
              <a:t>Shieldaig</a:t>
            </a:r>
            <a:r>
              <a:rPr lang="en-US" b="1" dirty="0" smtClean="0">
                <a:latin typeface="Bradley Hand ITC" panose="03070402050302030203" pitchFamily="66" charset="0"/>
              </a:rPr>
              <a:t> - 2019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Youngsters…</a:t>
            </a:r>
            <a:endParaRPr lang="en-GB" dirty="0">
              <a:latin typeface="+mj-lt"/>
            </a:endParaRPr>
          </a:p>
        </p:txBody>
      </p:sp>
      <p:pic>
        <p:nvPicPr>
          <p:cNvPr id="8195" name="Picture 3" descr="C:\Users\stodd\Desktop\Plockton slideshow\Youth and Experience\2012 Dunoon Keira and Joh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60" y="2924944"/>
            <a:ext cx="5132240" cy="38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todd\Desktop\Plockton slideshow\Youth and Experience\2001 a youthful grou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049"/>
          <a:stretch/>
        </p:blipFill>
        <p:spPr bwMode="auto">
          <a:xfrm>
            <a:off x="276950" y="692696"/>
            <a:ext cx="4752000" cy="330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8950" y="802457"/>
            <a:ext cx="2367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Liz, Jonny and Harry -</a:t>
            </a:r>
            <a:r>
              <a:rPr lang="en-US" b="1" dirty="0">
                <a:latin typeface="Bradley Hand ITC" panose="03070402050302030203" pitchFamily="66" charset="0"/>
              </a:rPr>
              <a:t> </a:t>
            </a:r>
            <a:r>
              <a:rPr lang="en-US" b="1" dirty="0" smtClean="0">
                <a:latin typeface="Bradley Hand ITC" panose="03070402050302030203" pitchFamily="66" charset="0"/>
              </a:rPr>
              <a:t>2001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9303" y="573325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Keira and John,  </a:t>
            </a:r>
            <a:r>
              <a:rPr lang="en-US" b="1" dirty="0" err="1" smtClean="0">
                <a:latin typeface="Bradley Hand ITC" panose="03070402050302030203" pitchFamily="66" charset="0"/>
              </a:rPr>
              <a:t>Dunoon</a:t>
            </a:r>
            <a:r>
              <a:rPr lang="en-US" b="1" dirty="0" smtClean="0">
                <a:latin typeface="Bradley Hand ITC" panose="03070402050302030203" pitchFamily="66" charset="0"/>
              </a:rPr>
              <a:t> -  2012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Youngsters….</a:t>
            </a:r>
            <a:endParaRPr lang="en-GB" dirty="0">
              <a:latin typeface="+mj-lt"/>
            </a:endParaRPr>
          </a:p>
        </p:txBody>
      </p:sp>
      <p:pic>
        <p:nvPicPr>
          <p:cNvPr id="9218" name="Picture 2" descr="C:\Users\stodd\Desktop\Plockton slideshow\Youth and Experience\2015 Achnasheen - Liathach in 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5278" y="1113425"/>
            <a:ext cx="4417823" cy="331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todd\Desktop\Plockton slideshow\Youth and Experience\Dib dib dib - the Elgin 49th pa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2"/>
            <a:ext cx="5174925" cy="388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4762" y="836712"/>
            <a:ext cx="457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William and Richard … and </a:t>
            </a:r>
            <a:r>
              <a:rPr lang="en-US" b="1" dirty="0" err="1" smtClean="0">
                <a:latin typeface="Bradley Hand ITC" panose="03070402050302030203" pitchFamily="66" charset="0"/>
              </a:rPr>
              <a:t>Liathach</a:t>
            </a:r>
            <a:r>
              <a:rPr lang="en-US" b="1" dirty="0" smtClean="0">
                <a:latin typeface="Bradley Hand ITC" panose="03070402050302030203" pitchFamily="66" charset="0"/>
              </a:rPr>
              <a:t> - 2015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270" y="569008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Dib </a:t>
            </a:r>
            <a:r>
              <a:rPr lang="en-US" b="1" dirty="0" err="1" smtClean="0">
                <a:latin typeface="Bradley Hand ITC" panose="03070402050302030203" pitchFamily="66" charset="0"/>
              </a:rPr>
              <a:t>Dib</a:t>
            </a:r>
            <a:r>
              <a:rPr lang="en-US" b="1" dirty="0" smtClean="0">
                <a:latin typeface="Bradley Hand ITC" panose="03070402050302030203" pitchFamily="66" charset="0"/>
              </a:rPr>
              <a:t> </a:t>
            </a:r>
            <a:r>
              <a:rPr lang="en-US" b="1" dirty="0" err="1" smtClean="0">
                <a:latin typeface="Bradley Hand ITC" panose="03070402050302030203" pitchFamily="66" charset="0"/>
              </a:rPr>
              <a:t>Dib</a:t>
            </a:r>
            <a:r>
              <a:rPr lang="en-US" b="1" dirty="0" smtClean="0">
                <a:latin typeface="Bradley Hand ITC" panose="03070402050302030203" pitchFamily="66" charset="0"/>
              </a:rPr>
              <a:t>… the Elgin 49</a:t>
            </a:r>
            <a:r>
              <a:rPr lang="en-US" b="1" baseline="30000" dirty="0" smtClean="0">
                <a:latin typeface="Bradley Hand ITC" panose="03070402050302030203" pitchFamily="66" charset="0"/>
              </a:rPr>
              <a:t>th</a:t>
            </a:r>
            <a:r>
              <a:rPr lang="en-US" b="1" dirty="0" smtClean="0">
                <a:latin typeface="Bradley Hand ITC" panose="03070402050302030203" pitchFamily="66" charset="0"/>
              </a:rPr>
              <a:t> Pack - 2021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5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A few more classic views</a:t>
            </a:r>
            <a:endParaRPr lang="en-GB" dirty="0">
              <a:latin typeface="+mj-lt"/>
            </a:endParaRPr>
          </a:p>
        </p:txBody>
      </p:sp>
      <p:pic>
        <p:nvPicPr>
          <p:cNvPr id="11266" name="Picture 2" descr="C:\Users\stodd\Desktop\Plockton slideshow\Iconic views\1983 Kintail- this axe is still go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727504" cy="514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630932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Bradley Hand ITC" panose="03070402050302030203" pitchFamily="66" charset="0"/>
              </a:rPr>
              <a:t>Kintail</a:t>
            </a:r>
            <a:r>
              <a:rPr lang="en-US" b="1" dirty="0" smtClean="0">
                <a:latin typeface="Bradley Hand ITC" panose="03070402050302030203" pitchFamily="66" charset="0"/>
              </a:rPr>
              <a:t> - 1983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8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todd\Desktop\Plockton slideshow\Iconic views\2007 - Quira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08" y="174894"/>
            <a:ext cx="4572883" cy="6097177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208" y="32260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The Needle, </a:t>
            </a:r>
            <a:r>
              <a:rPr lang="en-US" b="1" dirty="0" err="1" smtClean="0">
                <a:latin typeface="Bradley Hand ITC" panose="03070402050302030203" pitchFamily="66" charset="0"/>
              </a:rPr>
              <a:t>Quiraing</a:t>
            </a:r>
            <a:r>
              <a:rPr lang="en-US" b="1" dirty="0" smtClean="0">
                <a:latin typeface="Bradley Hand ITC" panose="03070402050302030203" pitchFamily="66" charset="0"/>
              </a:rPr>
              <a:t>, </a:t>
            </a:r>
            <a:r>
              <a:rPr lang="en-US" b="1" dirty="0" smtClean="0">
                <a:latin typeface="Bradley Hand ITC" panose="03070402050302030203" pitchFamily="66" charset="0"/>
              </a:rPr>
              <a:t>Skye</a:t>
            </a:r>
            <a:endParaRPr lang="en-US" b="1" dirty="0" smtClean="0">
              <a:latin typeface="Bradley Hand ITC" panose="03070402050302030203" pitchFamily="66" charset="0"/>
            </a:endParaRPr>
          </a:p>
        </p:txBody>
      </p:sp>
      <p:pic>
        <p:nvPicPr>
          <p:cNvPr id="12292" name="Picture 4" descr="C:\Users\stodd\Desktop\Plockton slideshow\Iconic views\2019 torrid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6"/>
          <a:stretch/>
        </p:blipFill>
        <p:spPr bwMode="auto">
          <a:xfrm>
            <a:off x="35074" y="992601"/>
            <a:ext cx="4733654" cy="4092583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5811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Bradley Hand ITC" panose="03070402050302030203" pitchFamily="66" charset="0"/>
              </a:rPr>
              <a:t>Torridon</a:t>
            </a:r>
            <a:endParaRPr lang="en-GB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Picture 3" descr="C:\Users\stodd\Desktop\Phil 1974\740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07478"/>
            <a:ext cx="2950758" cy="194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todd\Desktop\Plockton slideshow\Iconic views\2013 Betsy and Gordon on the InP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6132223" cy="459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todd\Desktop\Plockton slideshow\Iconic views\2013 InPin training ses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2932083" cy="219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stodd\Desktop\Plockton slideshow\Iconic views\2013 Jesper belaying on the InP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427984" cy="332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445224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The Inaccessible Pinnacle (</a:t>
            </a:r>
            <a:r>
              <a:rPr lang="en-US" b="1" dirty="0" err="1" smtClean="0">
                <a:latin typeface="Bradley Hand ITC" panose="03070402050302030203" pitchFamily="66" charset="0"/>
              </a:rPr>
              <a:t>InPin</a:t>
            </a:r>
            <a:r>
              <a:rPr lang="en-US" b="1" dirty="0" smtClean="0">
                <a:latin typeface="Bradley Hand ITC" panose="03070402050302030203" pitchFamily="66" charset="0"/>
              </a:rPr>
              <a:t>), Skye – 2013.     </a:t>
            </a:r>
          </a:p>
          <a:p>
            <a:r>
              <a:rPr lang="en-US" b="1" dirty="0" smtClean="0">
                <a:latin typeface="Bradley Hand ITC" panose="03070402050302030203" pitchFamily="66" charset="0"/>
              </a:rPr>
              <a:t>The previous day’s abseil training (round a tree) paid dividends...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odd\Desktop\Phil 1973\730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914" y="260648"/>
            <a:ext cx="490908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stodd\Desktop\Plockton slideshow\Iconic views\2014 Glencanis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36711"/>
            <a:ext cx="4032276" cy="3023599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stodd\Desktop\Plockton slideshow\Iconic views\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3501008"/>
            <a:ext cx="4355637" cy="32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236" y="3872594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Bradley Hand ITC" panose="03070402050302030203" pitchFamily="66" charset="0"/>
              </a:rPr>
              <a:t>Suilven</a:t>
            </a:r>
            <a:r>
              <a:rPr lang="en-US" b="1" dirty="0" smtClean="0">
                <a:latin typeface="Bradley Hand ITC" panose="03070402050302030203" pitchFamily="66" charset="0"/>
              </a:rPr>
              <a:t> - 2014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650" y="587424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Bradley Hand ITC" panose="03070402050302030203" pitchFamily="66" charset="0"/>
              </a:rPr>
              <a:t>Ardnamurchan</a:t>
            </a:r>
            <a:r>
              <a:rPr lang="en-US" b="1" dirty="0" smtClean="0">
                <a:latin typeface="Bradley Hand ITC" panose="03070402050302030203" pitchFamily="66" charset="0"/>
              </a:rPr>
              <a:t> -2016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3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odd\Desktop\Plockton slideshow\Accommodation\2010 Not the hovel.. but next 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81278" cy="297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548680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2010 – </a:t>
            </a:r>
            <a:r>
              <a:rPr lang="en-US" b="1" dirty="0" err="1" smtClean="0">
                <a:latin typeface="Bradley Hand ITC" panose="03070402050302030203" pitchFamily="66" charset="0"/>
              </a:rPr>
              <a:t>Glenshee</a:t>
            </a:r>
            <a:r>
              <a:rPr lang="en-US" b="1" dirty="0" smtClean="0">
                <a:latin typeface="Bradley Hand ITC" panose="03070402050302030203" pitchFamily="66" charset="0"/>
              </a:rPr>
              <a:t> </a:t>
            </a:r>
          </a:p>
          <a:p>
            <a:endParaRPr lang="en-US" b="1" dirty="0">
              <a:latin typeface="Bradley Hand ITC" panose="03070402050302030203" pitchFamily="66" charset="0"/>
            </a:endParaRPr>
          </a:p>
          <a:p>
            <a:r>
              <a:rPr lang="en-US" b="1" dirty="0" smtClean="0">
                <a:latin typeface="Bradley Hand ITC" panose="03070402050302030203" pitchFamily="66" charset="0"/>
              </a:rPr>
              <a:t>Some of us stayed in small cottages including the famous ‘hovel’…..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9552" y="3645024"/>
            <a:ext cx="8374016" cy="3086400"/>
            <a:chOff x="539552" y="3645024"/>
            <a:chExt cx="8374016" cy="3086400"/>
          </a:xfrm>
        </p:grpSpPr>
        <p:pic>
          <p:nvPicPr>
            <p:cNvPr id="4099" name="Picture 3" descr="C:\Users\stodd\Desktop\2010_04_04_02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3645024"/>
              <a:ext cx="4629600" cy="308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39552" y="3933056"/>
              <a:ext cx="324036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Bradley Hand ITC" panose="03070402050302030203" pitchFamily="66" charset="0"/>
                </a:rPr>
                <a:t>……whilst others mixed with royalty at </a:t>
              </a:r>
              <a:r>
                <a:rPr lang="en-US" b="1" dirty="0" err="1" smtClean="0">
                  <a:latin typeface="Bradley Hand ITC" panose="03070402050302030203" pitchFamily="66" charset="0"/>
                </a:rPr>
                <a:t>Dalnaglar</a:t>
              </a:r>
              <a:r>
                <a:rPr lang="en-US" b="1" dirty="0" smtClean="0">
                  <a:latin typeface="Bradley Hand ITC" panose="03070402050302030203" pitchFamily="66" charset="0"/>
                </a:rPr>
                <a:t> Castle</a:t>
              </a:r>
            </a:p>
            <a:p>
              <a:endParaRPr lang="en-US" b="1" dirty="0" smtClean="0">
                <a:latin typeface="Bradley Hand ITC" panose="03070402050302030203" pitchFamily="66" charset="0"/>
              </a:endParaRPr>
            </a:p>
            <a:p>
              <a:endParaRPr lang="en-US" b="1" dirty="0">
                <a:latin typeface="Bradley Hand ITC" panose="03070402050302030203" pitchFamily="66" charset="0"/>
              </a:endParaRPr>
            </a:p>
            <a:p>
              <a:endParaRPr lang="en-US" b="1" dirty="0">
                <a:latin typeface="Bradley Hand ITC" panose="03070402050302030203" pitchFamily="66" charset="0"/>
              </a:endParaRPr>
            </a:p>
            <a:p>
              <a:r>
                <a:rPr lang="en-US" b="1" dirty="0" smtClean="0">
                  <a:latin typeface="Bradley Hand ITC" panose="03070402050302030203" pitchFamily="66" charset="0"/>
                </a:rPr>
                <a:t>We revisited </a:t>
              </a:r>
              <a:r>
                <a:rPr lang="en-US" b="1" dirty="0" err="1" smtClean="0">
                  <a:latin typeface="Bradley Hand ITC" panose="03070402050302030203" pitchFamily="66" charset="0"/>
                </a:rPr>
                <a:t>Dalnaglar</a:t>
              </a:r>
              <a:r>
                <a:rPr lang="en-US" b="1" dirty="0" smtClean="0">
                  <a:latin typeface="Bradley Hand ITC" panose="03070402050302030203" pitchFamily="66" charset="0"/>
                </a:rPr>
                <a:t> in 2018 </a:t>
              </a:r>
              <a:endParaRPr lang="en-GB" b="1" dirty="0">
                <a:latin typeface="Bradley Hand ITC" panose="030704020503020302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99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8687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And </a:t>
            </a:r>
            <a:r>
              <a:rPr lang="en-US" sz="3200" dirty="0" smtClean="0">
                <a:latin typeface="+mj-lt"/>
              </a:rPr>
              <a:t>now</a:t>
            </a:r>
            <a:r>
              <a:rPr lang="en-US" sz="3200" dirty="0" smtClean="0">
                <a:latin typeface="+mj-lt"/>
              </a:rPr>
              <a:t>… back to the beginning</a:t>
            </a:r>
            <a:endParaRPr lang="en-GB" sz="3200" dirty="0">
              <a:latin typeface="+mj-lt"/>
            </a:endParaRPr>
          </a:p>
        </p:txBody>
      </p:sp>
      <p:pic>
        <p:nvPicPr>
          <p:cNvPr id="15362" name="Picture 2" descr="C:\Users\stodd\Desktop\Plockton slideshow\and finally 1972 or 3 Bob, Rich, DaveW, Phil, Dav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56418" y="-472250"/>
            <a:ext cx="5280249" cy="7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2" y="6211669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Bob </a:t>
            </a:r>
            <a:r>
              <a:rPr lang="en-US" b="1" dirty="0" err="1" smtClean="0">
                <a:latin typeface="Bradley Hand ITC" panose="03070402050302030203" pitchFamily="66" charset="0"/>
              </a:rPr>
              <a:t>M,Richard</a:t>
            </a:r>
            <a:r>
              <a:rPr lang="en-US" b="1" dirty="0" smtClean="0">
                <a:latin typeface="Bradley Hand ITC" panose="03070402050302030203" pitchFamily="66" charset="0"/>
              </a:rPr>
              <a:t>, Dave W, Phil and </a:t>
            </a:r>
            <a:r>
              <a:rPr lang="en-US" b="1" dirty="0" err="1" smtClean="0">
                <a:latin typeface="Bradley Hand ITC" panose="03070402050302030203" pitchFamily="66" charset="0"/>
              </a:rPr>
              <a:t>DaVe</a:t>
            </a:r>
            <a:r>
              <a:rPr lang="en-US" b="1" dirty="0" smtClean="0">
                <a:latin typeface="Bradley Hand ITC" panose="03070402050302030203" pitchFamily="66" charset="0"/>
              </a:rPr>
              <a:t> B - 1972 </a:t>
            </a:r>
            <a:endParaRPr lang="en-US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1970s</a:t>
            </a:r>
            <a:endParaRPr lang="en-GB" dirty="0">
              <a:latin typeface="+mj-lt"/>
            </a:endParaRPr>
          </a:p>
        </p:txBody>
      </p:sp>
      <p:pic>
        <p:nvPicPr>
          <p:cNvPr id="3" name="Picture 2" descr="DRK2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71838"/>
            <a:ext cx="3682747" cy="242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RK21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284983"/>
            <a:ext cx="2088233" cy="309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RK20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71838"/>
            <a:ext cx="4608512" cy="303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RK20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3334408"/>
            <a:ext cx="2052779" cy="304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RK217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90876"/>
            <a:ext cx="3798168" cy="2489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7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K2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3" y="595874"/>
            <a:ext cx="3341096" cy="218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RK22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4" y="2852936"/>
            <a:ext cx="2586394" cy="385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RK22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340" y="457535"/>
            <a:ext cx="3535732" cy="232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RK22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76872"/>
            <a:ext cx="3635401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RK227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15" y="3140968"/>
            <a:ext cx="2227893" cy="33569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1970s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98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K2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73" y="836712"/>
            <a:ext cx="3699382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RK2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94769"/>
            <a:ext cx="4445744" cy="293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RK23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4654"/>
            <a:ext cx="4631965" cy="3086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g20220321_01093463_0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75008"/>
            <a:ext cx="2480783" cy="31409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1970s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620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1970s</a:t>
            </a:r>
            <a:endParaRPr lang="en-GB" dirty="0">
              <a:latin typeface="+mj-lt"/>
            </a:endParaRPr>
          </a:p>
        </p:txBody>
      </p:sp>
      <p:pic>
        <p:nvPicPr>
          <p:cNvPr id="1026" name="Picture 2" descr="C:\Users\stodd\Desktop\Phil 1973\730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3" y="692696"/>
            <a:ext cx="3361334" cy="221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odd\Desktop\Phil 1973\730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277" y="387171"/>
            <a:ext cx="3824197" cy="252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odd\Desktop\Phil 1973\730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73" y="3695674"/>
            <a:ext cx="4120649" cy="27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todd\Desktop\Phil 1973\7304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3589" y="3949129"/>
            <a:ext cx="3352691" cy="22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todd\Desktop\Phil 1973\7304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8469" y="3562408"/>
            <a:ext cx="2890773" cy="190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72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1970s</a:t>
            </a:r>
            <a:endParaRPr lang="en-GB" dirty="0">
              <a:latin typeface="+mj-lt"/>
            </a:endParaRPr>
          </a:p>
        </p:txBody>
      </p:sp>
      <p:pic>
        <p:nvPicPr>
          <p:cNvPr id="2050" name="Picture 2" descr="C:\Users\stodd\Desktop\Phil 1973\730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104456" cy="27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odd\Desktop\Phil 1973\730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69477" y="4263660"/>
            <a:ext cx="2938591" cy="19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todd\Desktop\Phil 1973\730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64" y="387172"/>
            <a:ext cx="2971952" cy="19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todd\Desktop\Phil 1974\7404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36912"/>
            <a:ext cx="3672643" cy="2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todd\Desktop\Phil 1974\7404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3504198" cy="231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64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1970s</a:t>
            </a:r>
            <a:endParaRPr lang="en-GB" dirty="0">
              <a:latin typeface="+mj-lt"/>
            </a:endParaRPr>
          </a:p>
        </p:txBody>
      </p:sp>
      <p:pic>
        <p:nvPicPr>
          <p:cNvPr id="4098" name="Picture 2" descr="C:\Users\stodd\Desktop\Phil 1974\740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9" y="692696"/>
            <a:ext cx="349101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odd\Desktop\Phil 1974\740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9449"/>
            <a:ext cx="2003375" cy="303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todd\Desktop\Phil 1974\740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54" y="429002"/>
            <a:ext cx="3979949" cy="602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8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1970s</a:t>
            </a:r>
            <a:endParaRPr lang="en-GB" dirty="0">
              <a:latin typeface="+mj-lt"/>
            </a:endParaRPr>
          </a:p>
        </p:txBody>
      </p:sp>
      <p:pic>
        <p:nvPicPr>
          <p:cNvPr id="5122" name="Picture 2" descr="C:\Users\stodd\Desktop\Phil 1974\740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1" y="692696"/>
            <a:ext cx="436248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todd\Desktop\Phil 1975\750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9" y="3713758"/>
            <a:ext cx="3277531" cy="21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todd\Desktop\Phil 1975\750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73" y="394414"/>
            <a:ext cx="3838903" cy="253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stodd\Desktop\Phil 1975\750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6992"/>
            <a:ext cx="446966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4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950" y="202506"/>
            <a:ext cx="328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1970s</a:t>
            </a:r>
            <a:endParaRPr lang="en-GB" dirty="0">
              <a:latin typeface="+mj-lt"/>
            </a:endParaRPr>
          </a:p>
        </p:txBody>
      </p:sp>
      <p:pic>
        <p:nvPicPr>
          <p:cNvPr id="6146" name="Picture 2" descr="C:\Users\stodd\Desktop\Phil 1975\750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7173"/>
            <a:ext cx="3819326" cy="578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odd\Desktop\Phil 1975\750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811212"/>
            <a:ext cx="3202886" cy="21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todd\Desktop\Phil 1975\7503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05" y="2691494"/>
            <a:ext cx="2999511" cy="197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todd\Desktop\Phil 1975\7503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5" y="4437112"/>
            <a:ext cx="305427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27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H="1" flipV="1">
            <a:off x="483341" y="404664"/>
            <a:ext cx="5287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ahnschrift" panose="020B0502040204020203" pitchFamily="34" charset="0"/>
              </a:rPr>
              <a:t>….here’s to the next 50!!</a:t>
            </a:r>
            <a:endParaRPr lang="en-GB" sz="3200" dirty="0">
              <a:latin typeface="Bahnschrift" panose="020B0502040204020203" pitchFamily="34" charset="0"/>
            </a:endParaRPr>
          </a:p>
        </p:txBody>
      </p:sp>
      <p:pic>
        <p:nvPicPr>
          <p:cNvPr id="7173" name="Picture 5" descr="C:\Users\stodd\AppData\Local\Microsoft\Windows\INetCache\IE\ROHNCZQV\celebrate-311709_960_72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923">
            <a:off x="3545813" y="1035415"/>
            <a:ext cx="4492680" cy="488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0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todd\OneDrive\Transfer\IMG_2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28"/>
            <a:ext cx="3915447" cy="282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todd\OneDrive\Transfer\IMG_1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89" y="1124744"/>
            <a:ext cx="4819474" cy="321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todd\Desktop\Plockton slideshow\Accommodation\2016 Ardgour Hou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501008"/>
            <a:ext cx="4058958" cy="293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766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2012 – </a:t>
            </a:r>
            <a:r>
              <a:rPr lang="en-US" b="1" dirty="0" err="1" smtClean="0">
                <a:latin typeface="Bradley Hand ITC" panose="03070402050302030203" pitchFamily="66" charset="0"/>
              </a:rPr>
              <a:t>Dunoon</a:t>
            </a:r>
            <a:r>
              <a:rPr lang="en-US" b="1" dirty="0" smtClean="0">
                <a:latin typeface="Bradley Hand ITC" panose="03070402050302030203" pitchFamily="66" charset="0"/>
              </a:rPr>
              <a:t> – with indoor pool 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580526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2016 </a:t>
            </a:r>
            <a:r>
              <a:rPr lang="en-US" b="1" dirty="0" err="1" smtClean="0">
                <a:latin typeface="Bradley Hand ITC" panose="03070402050302030203" pitchFamily="66" charset="0"/>
              </a:rPr>
              <a:t>Ardgour</a:t>
            </a:r>
            <a:r>
              <a:rPr lang="en-US" b="1" dirty="0" smtClean="0">
                <a:latin typeface="Bradley Hand ITC" panose="03070402050302030203" pitchFamily="66" charset="0"/>
              </a:rPr>
              <a:t> House, </a:t>
            </a:r>
            <a:r>
              <a:rPr lang="en-US" b="1" dirty="0" err="1" smtClean="0">
                <a:latin typeface="Bradley Hand ITC" panose="03070402050302030203" pitchFamily="66" charset="0"/>
              </a:rPr>
              <a:t>Corran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55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todd\Desktop\Plockton slideshow\Accommodation\2021 Innes House m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730" y="4653136"/>
            <a:ext cx="2521283" cy="189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598617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2021 (“</a:t>
            </a:r>
            <a:r>
              <a:rPr lang="en-US" b="1" dirty="0" err="1" smtClean="0">
                <a:latin typeface="Bradley Hand ITC" panose="03070402050302030203" pitchFamily="66" charset="0"/>
              </a:rPr>
              <a:t>Eastember</a:t>
            </a:r>
            <a:r>
              <a:rPr lang="en-US" b="1" dirty="0" smtClean="0">
                <a:latin typeface="Bradley Hand ITC" panose="03070402050302030203" pitchFamily="66" charset="0"/>
              </a:rPr>
              <a:t>) – Innes House </a:t>
            </a:r>
            <a:endParaRPr lang="en-GB" b="1" dirty="0">
              <a:latin typeface="Bradley Hand ITC" panose="03070402050302030203" pitchFamily="66" charset="0"/>
            </a:endParaRPr>
          </a:p>
        </p:txBody>
      </p:sp>
      <p:pic>
        <p:nvPicPr>
          <p:cNvPr id="6146" name="Picture 2" descr="C:\Users\stodd\Desktop\Plockton slideshow\Accommodation\2021 Innes Hou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6348288" cy="47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92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odd\Desktop\Plockton slideshow\Accommodation\2023 slumming it again 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70" y="851328"/>
            <a:ext cx="6657928" cy="4993446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9132" y="623731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2023 - </a:t>
            </a:r>
            <a:r>
              <a:rPr lang="en-US" b="1" dirty="0" err="1" smtClean="0">
                <a:latin typeface="Bradley Hand ITC" panose="03070402050302030203" pitchFamily="66" charset="0"/>
              </a:rPr>
              <a:t>Kinlochmoidart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372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Easter activities</a:t>
            </a:r>
            <a:endParaRPr lang="en-GB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372" y="615653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Afternoon Tea …. Or G and T</a:t>
            </a:r>
          </a:p>
        </p:txBody>
      </p:sp>
      <p:pic>
        <p:nvPicPr>
          <p:cNvPr id="1026" name="Picture 2" descr="C:\Users\stodd\Desktop\Plockton slideshow\Easter traditions\Afternoon tea\Scotland 2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0" t="149" r="3970" b="-149"/>
          <a:stretch/>
        </p:blipFill>
        <p:spPr bwMode="auto">
          <a:xfrm rot="5400000">
            <a:off x="5189373" y="298446"/>
            <a:ext cx="354922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odd\Desktop\Plockton slideshow\Easter traditions\Afternoon tea\Corran 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3" y="982988"/>
            <a:ext cx="4029435" cy="302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odd\Desktop\Plockton slideshow\Easter traditions\Afternoon tea\2016 Tea at Gairlo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3993121" cy="299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odd\Desktop\Plockton slideshow\Easter traditions\G&amp;T at Elgin 2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59299"/>
            <a:ext cx="3919870" cy="29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9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372" y="20250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Easter activities</a:t>
            </a:r>
            <a:endParaRPr lang="en-GB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372" y="615653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Birdwatching</a:t>
            </a:r>
          </a:p>
        </p:txBody>
      </p:sp>
      <p:pic>
        <p:nvPicPr>
          <p:cNvPr id="2050" name="Picture 2" descr="C:\Users\stodd\Desktop\Plockton slideshow\Easter traditions\Birdwatching\2007 birdwatching on Raas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4985"/>
            <a:ext cx="3459717" cy="25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odd\Desktop\Plockton slideshow\Easter traditions\Birdwatching\2012 Dunoon JJ, RI and D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57"/>
            <a:ext cx="4068346" cy="2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odd\Desktop\Plockton slideshow\Easter traditions\Birdwatching\2014 Birdwatching on Han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todd\Desktop\Plockton slideshow\Easter traditions\Birdwatching\2016 Corr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05" y="3710702"/>
            <a:ext cx="3998549" cy="2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306896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Clockwise from top left : </a:t>
            </a:r>
            <a:r>
              <a:rPr lang="en-US" b="1" dirty="0" err="1" smtClean="0">
                <a:latin typeface="Bradley Hand ITC" panose="03070402050302030203" pitchFamily="66" charset="0"/>
              </a:rPr>
              <a:t>Raasay</a:t>
            </a:r>
            <a:r>
              <a:rPr lang="en-US" b="1" dirty="0" smtClean="0">
                <a:latin typeface="Bradley Hand ITC" panose="03070402050302030203" pitchFamily="66" charset="0"/>
              </a:rPr>
              <a:t> 2007, </a:t>
            </a:r>
            <a:r>
              <a:rPr lang="en-US" b="1" dirty="0" err="1" smtClean="0">
                <a:latin typeface="Bradley Hand ITC" panose="03070402050302030203" pitchFamily="66" charset="0"/>
              </a:rPr>
              <a:t>Dunoon</a:t>
            </a:r>
            <a:r>
              <a:rPr lang="en-US" b="1" dirty="0" smtClean="0">
                <a:latin typeface="Bradley Hand ITC" panose="03070402050302030203" pitchFamily="66" charset="0"/>
              </a:rPr>
              <a:t> 2012, </a:t>
            </a:r>
            <a:r>
              <a:rPr lang="en-US" b="1" dirty="0" err="1" smtClean="0">
                <a:latin typeface="Bradley Hand ITC" panose="03070402050302030203" pitchFamily="66" charset="0"/>
              </a:rPr>
              <a:t>Corran</a:t>
            </a:r>
            <a:r>
              <a:rPr lang="en-US" b="1" dirty="0" smtClean="0">
                <a:latin typeface="Bradley Hand ITC" panose="03070402050302030203" pitchFamily="66" charset="0"/>
              </a:rPr>
              <a:t> 2016,  </a:t>
            </a:r>
            <a:r>
              <a:rPr lang="en-US" b="1" dirty="0" err="1" smtClean="0">
                <a:latin typeface="Bradley Hand ITC" panose="03070402050302030203" pitchFamily="66" charset="0"/>
              </a:rPr>
              <a:t>Handa</a:t>
            </a:r>
            <a:r>
              <a:rPr lang="en-US" b="1" dirty="0" smtClean="0">
                <a:latin typeface="Bradley Hand ITC" panose="03070402050302030203" pitchFamily="66" charset="0"/>
              </a:rPr>
              <a:t> 2014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1060</TotalTime>
  <Words>911</Words>
  <Application>Microsoft Office PowerPoint</Application>
  <PresentationFormat>On-screen Show (4:3)</PresentationFormat>
  <Paragraphs>171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EASTER IN SCOTLAND 1971-2021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Show</dc:title>
  <dc:creator>David Ward</dc:creator>
  <cp:lastModifiedBy>David Ward</cp:lastModifiedBy>
  <cp:revision>93</cp:revision>
  <dcterms:created xsi:type="dcterms:W3CDTF">2022-03-02T14:21:09Z</dcterms:created>
  <dcterms:modified xsi:type="dcterms:W3CDTF">2022-04-04T19:17:31Z</dcterms:modified>
</cp:coreProperties>
</file>